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8" r:id="rId4"/>
  </p:sldMasterIdLst>
  <p:notesMasterIdLst>
    <p:notesMasterId r:id="rId17"/>
  </p:notesMasterIdLst>
  <p:sldIdLst>
    <p:sldId id="273" r:id="rId5"/>
    <p:sldId id="256" r:id="rId6"/>
    <p:sldId id="269" r:id="rId7"/>
    <p:sldId id="266" r:id="rId8"/>
    <p:sldId id="263" r:id="rId9"/>
    <p:sldId id="267" r:id="rId10"/>
    <p:sldId id="270" r:id="rId11"/>
    <p:sldId id="275" r:id="rId12"/>
    <p:sldId id="271" r:id="rId13"/>
    <p:sldId id="272" r:id="rId14"/>
    <p:sldId id="274" r:id="rId15"/>
    <p:sldId id="25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FAF1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357" autoAdjust="0"/>
  </p:normalViewPr>
  <p:slideViewPr>
    <p:cSldViewPr snapToGrid="0">
      <p:cViewPr varScale="1">
        <p:scale>
          <a:sx n="70" d="100"/>
          <a:sy n="70" d="100"/>
        </p:scale>
        <p:origin x="738" y="72"/>
      </p:cViewPr>
      <p:guideLst/>
    </p:cSldViewPr>
  </p:slideViewPr>
  <p:outlineViewPr>
    <p:cViewPr>
      <p:scale>
        <a:sx n="33" d="100"/>
        <a:sy n="33" d="100"/>
      </p:scale>
      <p:origin x="0" y="-4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07771-3FAA-4D43-A059-9A7D838C2880}" type="datetimeFigureOut">
              <a:rPr lang="en-US" smtClean="0"/>
              <a:t>12/25/2021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68C18-1BF1-F447-95ED-60EAAE35426E}" type="slidenum">
              <a:rPr lang="en-US" smtClean="0"/>
              <a:t>‹#›</a:t>
            </a:fld>
            <a:endParaRPr lang="en-US"/>
          </a:p>
        </p:txBody>
      </p:sp>
    </p:spTree>
    <p:extLst>
      <p:ext uri="{BB962C8B-B14F-4D97-AF65-F5344CB8AC3E}">
        <p14:creationId xmlns:p14="http://schemas.microsoft.com/office/powerpoint/2010/main" val="139175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182742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12/25/2021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7545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12/25/2021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368749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12/25/2021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2617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F316E73E-FB98-2A42-974A-9CD83D46C100}" type="datetime1">
              <a:rPr lang="en-US" noProof="0" smtClean="0"/>
              <a:t>12/25/2021</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45430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A115EF-7A83-9842-815E-554E5DEB63CD}" type="datetime1">
              <a:rPr lang="en-US" noProof="0" smtClean="0"/>
              <a:t>12/25/2021</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427701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4BE097A0-4000-B744-87D8-18F42A934248}" type="datetime1">
              <a:rPr lang="en-US" noProof="0" smtClean="0"/>
              <a:t>12/25/2021</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04344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12/25/2021</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82390238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C3BDDDD7-72ED-FC4E-8075-0107060235C5}" type="datetime1">
              <a:rPr lang="en-US" noProof="0" smtClean="0"/>
              <a:t>12/25/2021</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11" name="Title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en-US" noProof="0"/>
              <a:t>Click to edit Master title style</a:t>
            </a:r>
          </a:p>
        </p:txBody>
      </p:sp>
      <p:cxnSp>
        <p:nvCxnSpPr>
          <p:cNvPr id="12" name="Straight Connector 11" title="Horizontal Rule Line">
            <a:extLst>
              <a:ext uri="{FF2B5EF4-FFF2-40B4-BE49-F238E27FC236}">
                <a16:creationId xmlns:a16="http://schemas.microsoft.com/office/drawing/2014/main"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4" name="Date Placeholder 3"/>
          <p:cNvSpPr>
            <a:spLocks noGrp="1"/>
          </p:cNvSpPr>
          <p:nvPr>
            <p:ph type="dt" sz="half" idx="10"/>
          </p:nvPr>
        </p:nvSpPr>
        <p:spPr/>
        <p:txBody>
          <a:bodyPr/>
          <a:lstStyle/>
          <a:p>
            <a:fld id="{26B3D9D9-8B30-6A45-929D-0A0366E2E953}" type="datetime1">
              <a:rPr lang="en-US" noProof="0" smtClean="0"/>
              <a:t>12/25/2021</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418798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12/25/2021</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9" name="Text Placeholder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12/25/2021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12/25/2021</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2325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12/25/2021</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10807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none" baseline="0">
                <a:solidFill>
                  <a:schemeClr val="tx1">
                    <a:lumMod val="85000"/>
                    <a:lumOff val="15000"/>
                  </a:schemeClr>
                </a:solidFill>
              </a:defRPr>
            </a:lvl1pPr>
          </a:lstStyle>
          <a:p>
            <a:r>
              <a:rPr lang="en-US" noProof="0"/>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529964A5-3468-3F49-AD7A-0CF5EB762F89}" type="datetime1">
              <a:rPr lang="en-US" noProof="0" smtClean="0"/>
              <a:t>12/25/2021</a:t>
            </a:fld>
            <a:endParaRPr lang="en-US" noProof="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noProof="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53484"/>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90851AE-F437-A04B-ADE2-D5E346F2089C}" type="datetime1">
              <a:rPr lang="en-US" noProof="0" smtClean="0"/>
              <a:t>12/25/2021</a:t>
            </a:fld>
            <a:endParaRPr lang="en-US" noProof="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noProof="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93967"/>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95" r:id="rId3"/>
    <p:sldLayoutId id="2147484490" r:id="rId4"/>
    <p:sldLayoutId id="2147484491" r:id="rId5"/>
    <p:sldLayoutId id="2147484492" r:id="rId6"/>
    <p:sldLayoutId id="2147484493" r:id="rId7"/>
    <p:sldLayoutId id="2147484496" r:id="rId8"/>
    <p:sldLayoutId id="2147484481" r:id="rId9"/>
    <p:sldLayoutId id="2147484498" r:id="rId10"/>
    <p:sldLayoutId id="2147484499" r:id="rId11"/>
    <p:sldLayoutId id="2147484500" r:id="rId12"/>
    <p:sldLayoutId id="2147484482" r:id="rId13"/>
    <p:sldLayoutId id="2147484483" r:id="rId14"/>
    <p:sldLayoutId id="2147484484" r:id="rId15"/>
    <p:sldLayoutId id="2147484485" r:id="rId16"/>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fographics-copy">
            <a:hlinkClick r:id="" action="ppaction://media"/>
            <a:extLst>
              <a:ext uri="{FF2B5EF4-FFF2-40B4-BE49-F238E27FC236}">
                <a16:creationId xmlns:a16="http://schemas.microsoft.com/office/drawing/2014/main" id="{576094F8-8ABE-4E8D-A896-EEAAE8D812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6857999"/>
          </a:xfrm>
        </p:spPr>
      </p:pic>
      <p:sp>
        <p:nvSpPr>
          <p:cNvPr id="4" name="Slide Number Placeholder 3">
            <a:extLst>
              <a:ext uri="{FF2B5EF4-FFF2-40B4-BE49-F238E27FC236}">
                <a16:creationId xmlns:a16="http://schemas.microsoft.com/office/drawing/2014/main" id="{E8C58959-4553-43E2-B357-53024F3BD44D}"/>
              </a:ext>
            </a:extLst>
          </p:cNvPr>
          <p:cNvSpPr>
            <a:spLocks noGrp="1"/>
          </p:cNvSpPr>
          <p:nvPr>
            <p:ph type="sldNum" sz="quarter" idx="12"/>
          </p:nvPr>
        </p:nvSpPr>
        <p:spPr/>
        <p:txBody>
          <a:bodyPr/>
          <a:lstStyle/>
          <a:p>
            <a:fld id="{13D2E340-0663-474B-992C-9192B5C45E57}" type="slidenum">
              <a:rPr lang="en-US" noProof="0" smtClean="0"/>
              <a:t>1</a:t>
            </a:fld>
            <a:endParaRPr lang="en-US" noProof="0"/>
          </a:p>
        </p:txBody>
      </p:sp>
    </p:spTree>
    <p:extLst>
      <p:ext uri="{BB962C8B-B14F-4D97-AF65-F5344CB8AC3E}">
        <p14:creationId xmlns:p14="http://schemas.microsoft.com/office/powerpoint/2010/main" val="92991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15CD-C8C8-4854-AB38-00AD68262A6C}"/>
              </a:ext>
            </a:extLst>
          </p:cNvPr>
          <p:cNvSpPr>
            <a:spLocks noGrp="1"/>
          </p:cNvSpPr>
          <p:nvPr>
            <p:ph type="title"/>
          </p:nvPr>
        </p:nvSpPr>
        <p:spPr/>
        <p:txBody>
          <a:bodyPr/>
          <a:lstStyle/>
          <a:p>
            <a:r>
              <a:rPr lang="en-US" dirty="0"/>
              <a:t>Challenges and solutions</a:t>
            </a:r>
          </a:p>
        </p:txBody>
      </p:sp>
      <p:sp>
        <p:nvSpPr>
          <p:cNvPr id="3" name="Slide Number Placeholder 2">
            <a:extLst>
              <a:ext uri="{FF2B5EF4-FFF2-40B4-BE49-F238E27FC236}">
                <a16:creationId xmlns:a16="http://schemas.microsoft.com/office/drawing/2014/main" id="{4B75B82D-F025-4ACB-99BC-6565F7AC7526}"/>
              </a:ext>
            </a:extLst>
          </p:cNvPr>
          <p:cNvSpPr>
            <a:spLocks noGrp="1"/>
          </p:cNvSpPr>
          <p:nvPr>
            <p:ph type="sldNum" sz="quarter" idx="12"/>
          </p:nvPr>
        </p:nvSpPr>
        <p:spPr/>
        <p:txBody>
          <a:bodyPr/>
          <a:lstStyle/>
          <a:p>
            <a:fld id="{13D2E340-0663-474B-992C-9192B5C45E57}" type="slidenum">
              <a:rPr lang="en-US" noProof="0" smtClean="0"/>
              <a:t>10</a:t>
            </a:fld>
            <a:endParaRPr lang="en-US" noProof="0"/>
          </a:p>
        </p:txBody>
      </p:sp>
      <p:sp>
        <p:nvSpPr>
          <p:cNvPr id="5" name="TextBox 4">
            <a:extLst>
              <a:ext uri="{FF2B5EF4-FFF2-40B4-BE49-F238E27FC236}">
                <a16:creationId xmlns:a16="http://schemas.microsoft.com/office/drawing/2014/main" id="{E6E0262A-72A3-4045-98B5-04A9DE0EE644}"/>
              </a:ext>
            </a:extLst>
          </p:cNvPr>
          <p:cNvSpPr txBox="1"/>
          <p:nvPr/>
        </p:nvSpPr>
        <p:spPr>
          <a:xfrm>
            <a:off x="5061396" y="244699"/>
            <a:ext cx="6800045" cy="6186309"/>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rgbClr val="C00000"/>
                </a:solidFill>
              </a:rPr>
              <a:t>Less frequency of saving </a:t>
            </a:r>
            <a:r>
              <a:rPr lang="en-US" dirty="0"/>
              <a:t>: More often it is seen that the frequency of saving decreases over a time, here this one is biggest challenge but we are trying to solve this problem through Nudging, where if any member of the group perform, this impact the behavior of whole group and all try to save more, as we find in local ROSCAs.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solidFill>
                  <a:srgbClr val="C00000"/>
                </a:solidFill>
              </a:rPr>
              <a:t>Digital complexity: </a:t>
            </a:r>
            <a:r>
              <a:rPr lang="en-US" dirty="0"/>
              <a:t>Digital way might looks little bit complex but in our survey all of the vendors have android mobile phone which might change the behavior of complexity when they started using this product because of user friendly interface.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solidFill>
                  <a:srgbClr val="C00000"/>
                </a:solidFill>
              </a:rPr>
              <a:t>Fraud and Coercive Nature of Bank Mitra</a:t>
            </a:r>
            <a:r>
              <a:rPr lang="en-US" dirty="0"/>
              <a:t>, to solve this problem bank assigned Bank Mitra as a agent to remove fraud as much as possible and coercive nature is handled through help desk of monthly or Quarterly feedback taken by help and support service directly from users.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solidFill>
                  <a:srgbClr val="C00000"/>
                </a:solidFill>
              </a:rPr>
              <a:t>Emergency credit from saving</a:t>
            </a:r>
            <a:r>
              <a:rPr lang="en-US" dirty="0"/>
              <a:t>: In case of emergency through portal anyone can avail credit at any time and can withdraw from anywhere.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10844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8A86-552A-4157-AA76-0F917B185277}"/>
              </a:ext>
            </a:extLst>
          </p:cNvPr>
          <p:cNvSpPr>
            <a:spLocks noGrp="1"/>
          </p:cNvSpPr>
          <p:nvPr>
            <p:ph type="title"/>
          </p:nvPr>
        </p:nvSpPr>
        <p:spPr/>
        <p:txBody>
          <a:bodyPr/>
          <a:lstStyle/>
          <a:p>
            <a:r>
              <a:rPr lang="en-US" dirty="0"/>
              <a:t>Policy and Regulation</a:t>
            </a:r>
          </a:p>
        </p:txBody>
      </p:sp>
      <p:sp>
        <p:nvSpPr>
          <p:cNvPr id="3" name="Slide Number Placeholder 2">
            <a:extLst>
              <a:ext uri="{FF2B5EF4-FFF2-40B4-BE49-F238E27FC236}">
                <a16:creationId xmlns:a16="http://schemas.microsoft.com/office/drawing/2014/main" id="{258F2E9D-3713-4015-8857-3AC2033662BE}"/>
              </a:ext>
            </a:extLst>
          </p:cNvPr>
          <p:cNvSpPr>
            <a:spLocks noGrp="1"/>
          </p:cNvSpPr>
          <p:nvPr>
            <p:ph type="sldNum" sz="quarter" idx="12"/>
          </p:nvPr>
        </p:nvSpPr>
        <p:spPr/>
        <p:txBody>
          <a:bodyPr/>
          <a:lstStyle/>
          <a:p>
            <a:fld id="{13D2E340-0663-474B-992C-9192B5C45E57}" type="slidenum">
              <a:rPr lang="en-US" noProof="0" smtClean="0"/>
              <a:t>11</a:t>
            </a:fld>
            <a:endParaRPr lang="en-US" noProof="0"/>
          </a:p>
        </p:txBody>
      </p:sp>
      <p:sp>
        <p:nvSpPr>
          <p:cNvPr id="4" name="Text Placeholder 3">
            <a:extLst>
              <a:ext uri="{FF2B5EF4-FFF2-40B4-BE49-F238E27FC236}">
                <a16:creationId xmlns:a16="http://schemas.microsoft.com/office/drawing/2014/main" id="{58238D5D-C7A6-46F7-9274-533EB1CFF402}"/>
              </a:ext>
            </a:extLst>
          </p:cNvPr>
          <p:cNvSpPr>
            <a:spLocks noGrp="1"/>
          </p:cNvSpPr>
          <p:nvPr>
            <p:ph type="body" sz="quarter" idx="18"/>
          </p:nvPr>
        </p:nvSpPr>
        <p:spPr/>
        <p:txBody>
          <a:bodyPr/>
          <a:lstStyle/>
          <a:p>
            <a:r>
              <a:rPr lang="en-US" dirty="0"/>
              <a:t>Regulatory </a:t>
            </a:r>
            <a:r>
              <a:rPr lang="en-US" dirty="0" err="1"/>
              <a:t>Framwork</a:t>
            </a:r>
            <a:r>
              <a:rPr lang="en-US" dirty="0"/>
              <a:t> of </a:t>
            </a:r>
            <a:r>
              <a:rPr lang="en-US" dirty="0" err="1"/>
              <a:t>Gullak</a:t>
            </a:r>
            <a:endParaRPr lang="en-US" dirty="0"/>
          </a:p>
        </p:txBody>
      </p:sp>
      <p:sp>
        <p:nvSpPr>
          <p:cNvPr id="5" name="TextBox 4">
            <a:extLst>
              <a:ext uri="{FF2B5EF4-FFF2-40B4-BE49-F238E27FC236}">
                <a16:creationId xmlns:a16="http://schemas.microsoft.com/office/drawing/2014/main" id="{85B5A76B-88DE-48A3-B720-8B54844F1B47}"/>
              </a:ext>
            </a:extLst>
          </p:cNvPr>
          <p:cNvSpPr txBox="1"/>
          <p:nvPr/>
        </p:nvSpPr>
        <p:spPr>
          <a:xfrm>
            <a:off x="5022758" y="283335"/>
            <a:ext cx="6252693" cy="5632311"/>
          </a:xfrm>
          <a:prstGeom prst="rect">
            <a:avLst/>
          </a:prstGeom>
          <a:noFill/>
        </p:spPr>
        <p:txBody>
          <a:bodyPr wrap="square" rtlCol="0">
            <a:spAutoFit/>
          </a:bodyPr>
          <a:lstStyle/>
          <a:p>
            <a:r>
              <a:rPr lang="en-US" dirty="0"/>
              <a:t>In our Survey Saving is the core issue that’s why we design </a:t>
            </a:r>
            <a:r>
              <a:rPr lang="en-US" dirty="0" err="1"/>
              <a:t>Microsaving</a:t>
            </a:r>
            <a:r>
              <a:rPr lang="en-US" dirty="0"/>
              <a:t> product. </a:t>
            </a:r>
          </a:p>
          <a:p>
            <a:endParaRPr lang="en-US" dirty="0"/>
          </a:p>
          <a:p>
            <a:r>
              <a:rPr lang="en-US" b="1" dirty="0"/>
              <a:t>Regulatory Framework of </a:t>
            </a:r>
            <a:r>
              <a:rPr lang="en-US" b="1" dirty="0" err="1"/>
              <a:t>Gullak</a:t>
            </a:r>
            <a:r>
              <a:rPr lang="en-US" b="1" dirty="0"/>
              <a:t>:</a:t>
            </a:r>
          </a:p>
          <a:p>
            <a:endParaRPr lang="en-US" b="1" dirty="0"/>
          </a:p>
          <a:p>
            <a:r>
              <a:rPr lang="en-US" dirty="0"/>
              <a:t>-   To save poor from Ponzi schemes, it will be regulated under </a:t>
            </a:r>
            <a:r>
              <a:rPr lang="en-US" dirty="0">
                <a:solidFill>
                  <a:srgbClr val="FF0000"/>
                </a:solidFill>
              </a:rPr>
              <a:t>Unregulated Deposit schemes 2019</a:t>
            </a:r>
            <a:r>
              <a:rPr lang="en-US" dirty="0"/>
              <a:t>.</a:t>
            </a:r>
          </a:p>
          <a:p>
            <a:endParaRPr lang="en-US" dirty="0"/>
          </a:p>
          <a:p>
            <a:pPr marL="285750" indent="-285750">
              <a:buFontTx/>
              <a:buChar char="-"/>
            </a:pPr>
            <a:r>
              <a:rPr lang="en-US" dirty="0"/>
              <a:t>Agents are regulated under </a:t>
            </a:r>
            <a:r>
              <a:rPr lang="en-US" dirty="0">
                <a:solidFill>
                  <a:srgbClr val="FF0000"/>
                </a:solidFill>
              </a:rPr>
              <a:t>Bank Mitra Regulation</a:t>
            </a:r>
            <a:r>
              <a:rPr lang="en-US" dirty="0"/>
              <a:t>.</a:t>
            </a:r>
          </a:p>
          <a:p>
            <a:pPr marL="285750" indent="-285750">
              <a:buFontTx/>
              <a:buChar char="-"/>
            </a:pPr>
            <a:endParaRPr lang="en-US" dirty="0"/>
          </a:p>
          <a:p>
            <a:pPr marL="285750" indent="-285750">
              <a:buFontTx/>
              <a:buChar char="-"/>
            </a:pPr>
            <a:r>
              <a:rPr lang="en-US" dirty="0"/>
              <a:t>Behavior of savers are regulated through Nudge methods .</a:t>
            </a:r>
          </a:p>
          <a:p>
            <a:pPr marL="285750" indent="-285750">
              <a:buFontTx/>
              <a:buChar char="-"/>
            </a:pPr>
            <a:endParaRPr lang="en-US" dirty="0"/>
          </a:p>
          <a:p>
            <a:pPr marL="285750" indent="-285750">
              <a:buFontTx/>
              <a:buChar char="-"/>
            </a:pPr>
            <a:r>
              <a:rPr lang="en-US" dirty="0"/>
              <a:t>MFI regulations to save the rights and to reduce the fraud in microfinance.</a:t>
            </a:r>
          </a:p>
          <a:p>
            <a:pPr marL="285750" indent="-285750">
              <a:buFontTx/>
              <a:buChar char="-"/>
            </a:pPr>
            <a:endParaRPr lang="en-US" dirty="0"/>
          </a:p>
          <a:p>
            <a:pPr marL="285750" indent="-285750">
              <a:buFontTx/>
              <a:buChar char="-"/>
            </a:pPr>
            <a:r>
              <a:rPr lang="en-US" dirty="0"/>
              <a:t>As in the graph here the growth of MFI in crediting seen double in last 10 year due to digital revolution, it is necessary to regulate the sector as there are large number of clints and one violation could be worse effect on poor life.</a:t>
            </a:r>
          </a:p>
          <a:p>
            <a:pPr marL="285750" indent="-285750">
              <a:buFontTx/>
              <a:buChar char="-"/>
            </a:pPr>
            <a:endParaRPr lang="en-US" dirty="0"/>
          </a:p>
        </p:txBody>
      </p:sp>
      <p:pic>
        <p:nvPicPr>
          <p:cNvPr id="7" name="Picture 6">
            <a:extLst>
              <a:ext uri="{FF2B5EF4-FFF2-40B4-BE49-F238E27FC236}">
                <a16:creationId xmlns:a16="http://schemas.microsoft.com/office/drawing/2014/main" id="{93010935-E964-4C60-8DB3-3378EE459A60}"/>
              </a:ext>
            </a:extLst>
          </p:cNvPr>
          <p:cNvPicPr>
            <a:picLocks noChangeAspect="1"/>
          </p:cNvPicPr>
          <p:nvPr/>
        </p:nvPicPr>
        <p:blipFill>
          <a:blip r:embed="rId2"/>
          <a:stretch>
            <a:fillRect/>
          </a:stretch>
        </p:blipFill>
        <p:spPr>
          <a:xfrm>
            <a:off x="23754" y="4174431"/>
            <a:ext cx="4530795" cy="1982223"/>
          </a:xfrm>
          <a:prstGeom prst="rect">
            <a:avLst/>
          </a:prstGeom>
        </p:spPr>
      </p:pic>
    </p:spTree>
    <p:extLst>
      <p:ext uri="{BB962C8B-B14F-4D97-AF65-F5344CB8AC3E}">
        <p14:creationId xmlns:p14="http://schemas.microsoft.com/office/powerpoint/2010/main" val="942617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alpha val="69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3740077" y="563172"/>
            <a:ext cx="4971251" cy="3728987"/>
          </a:xfrm>
        </p:spPr>
        <p:txBody>
          <a:bodyPr>
            <a:normAutofit/>
          </a:bodyPr>
          <a:lstStyle/>
          <a:p>
            <a:r>
              <a:rPr lang="en-US" sz="7200" dirty="0"/>
              <a:t>Thank You</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3101501" y="2427665"/>
            <a:ext cx="6248401" cy="3449758"/>
          </a:xfrm>
          <a:prstGeom prst="rect">
            <a:avLst/>
          </a:prstGeom>
          <a:noFill/>
        </p:spPr>
        <p:txBody>
          <a:bodyPr wrap="square" rtlCol="0">
            <a:noAutofit/>
          </a:bodyPr>
          <a:lstStyle/>
          <a:p>
            <a:pPr algn="just"/>
            <a:r>
              <a:rPr lang="en-US" sz="3200" dirty="0">
                <a:solidFill>
                  <a:schemeClr val="accent1">
                    <a:lumMod val="75000"/>
                  </a:schemeClr>
                </a:solidFill>
              </a:rPr>
              <a:t>“Poverty is not just a lack of money; It is not having the capability to realize one’s full potential as a human being”</a:t>
            </a:r>
          </a:p>
          <a:p>
            <a:pPr algn="just"/>
            <a:endParaRPr lang="en-US" sz="3200" dirty="0">
              <a:solidFill>
                <a:schemeClr val="accent1">
                  <a:lumMod val="75000"/>
                </a:schemeClr>
              </a:solidFill>
            </a:endParaRPr>
          </a:p>
          <a:p>
            <a:pPr marL="342900" indent="-342900" algn="r">
              <a:buFontTx/>
              <a:buChar char="-"/>
            </a:pPr>
            <a:r>
              <a:rPr lang="en-US" sz="2400" dirty="0">
                <a:solidFill>
                  <a:srgbClr val="C00000"/>
                </a:solidFill>
              </a:rPr>
              <a:t>Abhijeet Banerjee (Nobel Prize winner Economics 2019)</a:t>
            </a:r>
            <a:endParaRPr lang="en-US" sz="3600" dirty="0">
              <a:solidFill>
                <a:srgbClr val="C00000"/>
              </a:solidFill>
            </a:endParaRPr>
          </a:p>
        </p:txBody>
      </p:sp>
      <p:sp>
        <p:nvSpPr>
          <p:cNvPr id="5" name="Slide Number Placeholder 4">
            <a:extLst>
              <a:ext uri="{FF2B5EF4-FFF2-40B4-BE49-F238E27FC236}">
                <a16:creationId xmlns:a16="http://schemas.microsoft.com/office/drawing/2014/main" id="{C8D30775-E195-4C4C-93B0-0261753A3724}"/>
              </a:ext>
            </a:extLst>
          </p:cNvPr>
          <p:cNvSpPr>
            <a:spLocks noGrp="1"/>
          </p:cNvSpPr>
          <p:nvPr>
            <p:ph type="sldNum" sz="quarter" idx="12"/>
          </p:nvPr>
        </p:nvSpPr>
        <p:spPr/>
        <p:txBody>
          <a:bodyPr/>
          <a:lstStyle/>
          <a:p>
            <a:fld id="{13D2E340-0663-474B-992C-9192B5C45E57}" type="slidenum">
              <a:rPr lang="en-US" smtClean="0"/>
              <a:t>12</a:t>
            </a:fld>
            <a:endParaRPr lang="en-US"/>
          </a:p>
        </p:txBody>
      </p:sp>
    </p:spTree>
    <p:extLst>
      <p:ext uri="{BB962C8B-B14F-4D97-AF65-F5344CB8AC3E}">
        <p14:creationId xmlns:p14="http://schemas.microsoft.com/office/powerpoint/2010/main" val="239459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631746" y="-494268"/>
            <a:ext cx="5670487" cy="4268965"/>
          </a:xfrm>
        </p:spPr>
        <p:txBody>
          <a:bodyPr/>
          <a:lstStyle/>
          <a:p>
            <a:br>
              <a:rPr lang="en-US" dirty="0">
                <a:solidFill>
                  <a:srgbClr val="FAF13C"/>
                </a:solidFill>
              </a:rPr>
            </a:br>
            <a:r>
              <a:rPr lang="en-US" sz="8000" dirty="0">
                <a:solidFill>
                  <a:srgbClr val="FAF13C"/>
                </a:solidFill>
              </a:rPr>
              <a:t>GULLAK-</a:t>
            </a:r>
            <a:r>
              <a:rPr lang="en-US" sz="4400" dirty="0">
                <a:solidFill>
                  <a:srgbClr val="FAF13C"/>
                </a:solidFill>
              </a:rPr>
              <a:t>“SAVE&amp;SAFE”</a:t>
            </a:r>
            <a:endParaRPr lang="en-US" sz="3600" dirty="0">
              <a:solidFill>
                <a:srgbClr val="FAF13C"/>
              </a:solidFill>
            </a:endParaRP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705184" y="4280248"/>
            <a:ext cx="4633806" cy="1591181"/>
          </a:xfrm>
        </p:spPr>
        <p:txBody>
          <a:bodyPr/>
          <a:lstStyle/>
          <a:p>
            <a:r>
              <a:rPr lang="en-US" dirty="0"/>
              <a:t>GULLAK – “SAVE AND SAFE” IS MICOSAVING PRODUCT  TO CHANGE  THE  SAVING BEHAVIOUR AND PATTERN OF LESS SAVING PEOPLE.</a:t>
            </a:r>
          </a:p>
        </p:txBody>
      </p:sp>
      <p:pic>
        <p:nvPicPr>
          <p:cNvPr id="53" name="Picture Placeholder 52">
            <a:extLst>
              <a:ext uri="{FF2B5EF4-FFF2-40B4-BE49-F238E27FC236}">
                <a16:creationId xmlns:a16="http://schemas.microsoft.com/office/drawing/2014/main" id="{3A9FE351-A4C6-4292-8E5E-15D6D36A50E2}"/>
              </a:ext>
            </a:extLst>
          </p:cNvPr>
          <p:cNvPicPr>
            <a:picLocks noGrp="1" noChangeAspect="1"/>
          </p:cNvPicPr>
          <p:nvPr>
            <p:ph type="pic" sz="quarter" idx="10"/>
          </p:nvPr>
        </p:nvPicPr>
        <p:blipFill>
          <a:blip r:embed="rId2"/>
          <a:srcRect/>
          <a:stretch/>
        </p:blipFill>
        <p:spPr>
          <a:xfrm>
            <a:off x="2685715" y="1126336"/>
            <a:ext cx="2480999" cy="2551560"/>
          </a:xfrm>
        </p:spPr>
      </p:pic>
      <p:sp>
        <p:nvSpPr>
          <p:cNvPr id="6" name="TextBox 5">
            <a:extLst>
              <a:ext uri="{FF2B5EF4-FFF2-40B4-BE49-F238E27FC236}">
                <a16:creationId xmlns:a16="http://schemas.microsoft.com/office/drawing/2014/main" id="{8862032B-41D5-4D74-A2DA-8CED3F944745}"/>
              </a:ext>
            </a:extLst>
          </p:cNvPr>
          <p:cNvSpPr txBox="1"/>
          <p:nvPr/>
        </p:nvSpPr>
        <p:spPr>
          <a:xfrm>
            <a:off x="8466989" y="6038139"/>
            <a:ext cx="3794013" cy="646331"/>
          </a:xfrm>
          <a:prstGeom prst="rect">
            <a:avLst/>
          </a:prstGeom>
          <a:noFill/>
        </p:spPr>
        <p:txBody>
          <a:bodyPr wrap="square">
            <a:spAutoFit/>
          </a:bodyPr>
          <a:lstStyle/>
          <a:p>
            <a:r>
              <a:rPr lang="en-US" sz="1800" b="1" dirty="0">
                <a:solidFill>
                  <a:srgbClr val="FFC000"/>
                </a:solidFill>
              </a:rPr>
              <a:t>Presented By:-</a:t>
            </a:r>
          </a:p>
          <a:p>
            <a:r>
              <a:rPr lang="en-US" sz="1800" b="1" dirty="0">
                <a:solidFill>
                  <a:srgbClr val="FFC000"/>
                </a:solidFill>
              </a:rPr>
              <a:t>Nishant Kumar – 	M2020RG015</a:t>
            </a:r>
          </a:p>
        </p:txBody>
      </p:sp>
    </p:spTree>
    <p:extLst>
      <p:ext uri="{BB962C8B-B14F-4D97-AF65-F5344CB8AC3E}">
        <p14:creationId xmlns:p14="http://schemas.microsoft.com/office/powerpoint/2010/main" val="119388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34B-93F5-46C0-9BEC-B1A8D55008B4}"/>
              </a:ext>
            </a:extLst>
          </p:cNvPr>
          <p:cNvSpPr>
            <a:spLocks noGrp="1"/>
          </p:cNvSpPr>
          <p:nvPr>
            <p:ph type="title"/>
          </p:nvPr>
        </p:nvSpPr>
        <p:spPr>
          <a:xfrm>
            <a:off x="289261" y="306900"/>
            <a:ext cx="4147862" cy="863979"/>
          </a:xfrm>
        </p:spPr>
        <p:txBody>
          <a:bodyPr/>
          <a:lstStyle/>
          <a:p>
            <a:r>
              <a:rPr lang="en-US" dirty="0"/>
              <a:t>Micro-saving</a:t>
            </a:r>
          </a:p>
        </p:txBody>
      </p:sp>
      <p:sp>
        <p:nvSpPr>
          <p:cNvPr id="3" name="Text Placeholder 2">
            <a:extLst>
              <a:ext uri="{FF2B5EF4-FFF2-40B4-BE49-F238E27FC236}">
                <a16:creationId xmlns:a16="http://schemas.microsoft.com/office/drawing/2014/main" id="{381FDC16-3D69-48AD-B08B-ED28A10640C1}"/>
              </a:ext>
            </a:extLst>
          </p:cNvPr>
          <p:cNvSpPr>
            <a:spLocks noGrp="1"/>
          </p:cNvSpPr>
          <p:nvPr>
            <p:ph type="body" sz="quarter" idx="18"/>
          </p:nvPr>
        </p:nvSpPr>
        <p:spPr>
          <a:xfrm>
            <a:off x="289261" y="1793081"/>
            <a:ext cx="3842550" cy="2855913"/>
          </a:xfrm>
        </p:spPr>
        <p:txBody>
          <a:bodyPr/>
          <a:lstStyle/>
          <a:p>
            <a:pPr marL="342900" indent="-342900" algn="l">
              <a:buFont typeface="Wingdings" panose="05000000000000000000" pitchFamily="2" charset="2"/>
              <a:buChar char="v"/>
            </a:pPr>
            <a:r>
              <a:rPr lang="en-US" dirty="0"/>
              <a:t>Small deposit</a:t>
            </a:r>
          </a:p>
          <a:p>
            <a:pPr marL="342900" indent="-342900" algn="l">
              <a:buFont typeface="Wingdings" panose="05000000000000000000" pitchFamily="2" charset="2"/>
              <a:buChar char="v"/>
            </a:pPr>
            <a:r>
              <a:rPr lang="en-US" dirty="0"/>
              <a:t>Saving Brick By Brick</a:t>
            </a:r>
          </a:p>
          <a:p>
            <a:pPr marL="342900" indent="-342900" algn="l">
              <a:buFont typeface="Wingdings" panose="05000000000000000000" pitchFamily="2" charset="2"/>
              <a:buChar char="v"/>
            </a:pPr>
            <a:r>
              <a:rPr lang="en-US" dirty="0"/>
              <a:t>Multiplier Effect of saving</a:t>
            </a:r>
          </a:p>
          <a:p>
            <a:pPr marL="342900" indent="-342900" algn="l">
              <a:buFont typeface="Wingdings" panose="05000000000000000000" pitchFamily="2" charset="2"/>
              <a:buChar char="v"/>
            </a:pPr>
            <a:r>
              <a:rPr lang="en-US" dirty="0"/>
              <a:t>92% of our survey data has not any saving. </a:t>
            </a:r>
          </a:p>
          <a:p>
            <a:pPr marL="342900" indent="-342900" algn="l">
              <a:buFont typeface="Wingdings" panose="05000000000000000000" pitchFamily="2" charset="2"/>
              <a:buChar char="v"/>
            </a:pPr>
            <a:r>
              <a:rPr lang="en-US" dirty="0"/>
              <a:t>Hand to mouth</a:t>
            </a:r>
          </a:p>
          <a:p>
            <a:pPr marL="342900" indent="-342900" algn="l">
              <a:buFont typeface="Wingdings" panose="05000000000000000000" pitchFamily="2" charset="2"/>
              <a:buChar char="v"/>
            </a:pPr>
            <a:endParaRPr lang="en-US" dirty="0"/>
          </a:p>
        </p:txBody>
      </p:sp>
      <p:sp>
        <p:nvSpPr>
          <p:cNvPr id="4" name="Content Placeholder 3">
            <a:extLst>
              <a:ext uri="{FF2B5EF4-FFF2-40B4-BE49-F238E27FC236}">
                <a16:creationId xmlns:a16="http://schemas.microsoft.com/office/drawing/2014/main" id="{E83DB0A1-C484-4D49-BAC3-ABEE82074C4C}"/>
              </a:ext>
            </a:extLst>
          </p:cNvPr>
          <p:cNvSpPr>
            <a:spLocks noGrp="1"/>
          </p:cNvSpPr>
          <p:nvPr>
            <p:ph idx="1"/>
          </p:nvPr>
        </p:nvSpPr>
        <p:spPr>
          <a:xfrm>
            <a:off x="4919589" y="2079000"/>
            <a:ext cx="2369853" cy="3227096"/>
          </a:xfrm>
        </p:spPr>
        <p:txBody>
          <a:bodyPr lIns="72000" rIns="72000">
            <a:normAutofit/>
          </a:bodyPr>
          <a:lstStyle/>
          <a:p>
            <a:r>
              <a:rPr lang="en-US" sz="1700" dirty="0"/>
              <a:t>Shortsighted Behavior</a:t>
            </a:r>
          </a:p>
          <a:p>
            <a:r>
              <a:rPr lang="en-US" sz="1700" dirty="0"/>
              <a:t>- Gary Becker (Nobel economics laurate). </a:t>
            </a:r>
          </a:p>
          <a:p>
            <a:endParaRPr lang="en-US" sz="1700" dirty="0"/>
          </a:p>
        </p:txBody>
      </p:sp>
      <p:sp>
        <p:nvSpPr>
          <p:cNvPr id="5" name="Text Placeholder 4">
            <a:extLst>
              <a:ext uri="{FF2B5EF4-FFF2-40B4-BE49-F238E27FC236}">
                <a16:creationId xmlns:a16="http://schemas.microsoft.com/office/drawing/2014/main" id="{898F5FE2-B28A-4CCD-9910-126A9581F28F}"/>
              </a:ext>
            </a:extLst>
          </p:cNvPr>
          <p:cNvSpPr>
            <a:spLocks noGrp="1"/>
          </p:cNvSpPr>
          <p:nvPr>
            <p:ph type="body" sz="quarter" idx="13"/>
          </p:nvPr>
        </p:nvSpPr>
        <p:spPr>
          <a:xfrm>
            <a:off x="7166791" y="2079000"/>
            <a:ext cx="2369854" cy="3227096"/>
          </a:xfrm>
        </p:spPr>
        <p:txBody>
          <a:bodyPr lIns="72000" rIns="72000"/>
          <a:lstStyle/>
          <a:p>
            <a:r>
              <a:rPr lang="en-US" dirty="0"/>
              <a:t>Life on Margin makes Poor Impatient.</a:t>
            </a:r>
          </a:p>
          <a:p>
            <a:endParaRPr lang="en-US" dirty="0"/>
          </a:p>
        </p:txBody>
      </p:sp>
      <p:sp>
        <p:nvSpPr>
          <p:cNvPr id="6" name="Text Placeholder 5">
            <a:extLst>
              <a:ext uri="{FF2B5EF4-FFF2-40B4-BE49-F238E27FC236}">
                <a16:creationId xmlns:a16="http://schemas.microsoft.com/office/drawing/2014/main" id="{AC4A7A4E-C192-4A89-A661-72D76FF2F230}"/>
              </a:ext>
            </a:extLst>
          </p:cNvPr>
          <p:cNvSpPr>
            <a:spLocks noGrp="1"/>
          </p:cNvSpPr>
          <p:nvPr>
            <p:ph type="body" sz="quarter" idx="14"/>
          </p:nvPr>
        </p:nvSpPr>
        <p:spPr>
          <a:xfrm>
            <a:off x="9514471" y="2066121"/>
            <a:ext cx="2626012" cy="3227096"/>
          </a:xfrm>
        </p:spPr>
        <p:txBody>
          <a:bodyPr lIns="72000" rIns="72000"/>
          <a:lstStyle/>
          <a:p>
            <a:r>
              <a:rPr lang="en-US" dirty="0"/>
              <a:t>EX &gt; I</a:t>
            </a:r>
          </a:p>
          <a:p>
            <a:r>
              <a:rPr lang="en-US" dirty="0"/>
              <a:t>(Expenditure &gt; Income)</a:t>
            </a:r>
          </a:p>
        </p:txBody>
      </p:sp>
      <p:pic>
        <p:nvPicPr>
          <p:cNvPr id="17" name="Picture Placeholder 16" descr="Ferris wheel">
            <a:extLst>
              <a:ext uri="{FF2B5EF4-FFF2-40B4-BE49-F238E27FC236}">
                <a16:creationId xmlns:a16="http://schemas.microsoft.com/office/drawing/2014/main" id="{AE7453D0-D40E-4463-83A5-ADE525B32ADC}"/>
              </a:ext>
            </a:extLst>
          </p:cNvPr>
          <p:cNvPicPr>
            <a:picLocks noGrp="1" noChangeAspect="1"/>
          </p:cNvPicPr>
          <p:nvPr>
            <p:ph type="pic" sz="quarter" idx="22"/>
          </p:nvPr>
        </p:nvPicPr>
        <p:blipFill>
          <a:blip r:embed="rId2" cstate="screen">
            <a:extLst>
              <a:ext uri="{28A0092B-C50C-407E-A947-70E740481C1C}">
                <a14:useLocalDpi xmlns:a14="http://schemas.microsoft.com/office/drawing/2010/main"/>
              </a:ext>
            </a:extLst>
          </a:blip>
          <a:srcRect/>
          <a:stretch>
            <a:fillRect/>
          </a:stretch>
        </p:blipFill>
        <p:spPr>
          <a:xfrm>
            <a:off x="5661741" y="2286537"/>
            <a:ext cx="971550" cy="973138"/>
          </a:xfrm>
        </p:spPr>
      </p:pic>
      <p:pic>
        <p:nvPicPr>
          <p:cNvPr id="19" name="Picture Placeholder 18" descr="Oar in water">
            <a:extLst>
              <a:ext uri="{FF2B5EF4-FFF2-40B4-BE49-F238E27FC236}">
                <a16:creationId xmlns:a16="http://schemas.microsoft.com/office/drawing/2014/main" id="{4B9CA223-D3A1-4970-848A-26CEBD622878}"/>
              </a:ext>
            </a:extLst>
          </p:cNvPr>
          <p:cNvPicPr>
            <a:picLocks noGrp="1" noChangeAspect="1"/>
          </p:cNvPicPr>
          <p:nvPr>
            <p:ph type="pic" sz="quarter" idx="23"/>
          </p:nvPr>
        </p:nvPicPr>
        <p:blipFill>
          <a:blip r:embed="rId3" cstate="screen">
            <a:extLst>
              <a:ext uri="{28A0092B-C50C-407E-A947-70E740481C1C}">
                <a14:useLocalDpi xmlns:a14="http://schemas.microsoft.com/office/drawing/2010/main"/>
              </a:ext>
            </a:extLst>
          </a:blip>
          <a:srcRect/>
          <a:stretch>
            <a:fillRect/>
          </a:stretch>
        </p:blipFill>
        <p:spPr>
          <a:xfrm>
            <a:off x="7884359" y="2247899"/>
            <a:ext cx="971550" cy="973138"/>
          </a:xfrm>
        </p:spPr>
      </p:pic>
      <p:pic>
        <p:nvPicPr>
          <p:cNvPr id="21" name="Picture Placeholder 20">
            <a:extLst>
              <a:ext uri="{FF2B5EF4-FFF2-40B4-BE49-F238E27FC236}">
                <a16:creationId xmlns:a16="http://schemas.microsoft.com/office/drawing/2014/main" id="{2309EE82-F242-4D96-98E6-A564E5488BCF}"/>
              </a:ext>
            </a:extLst>
          </p:cNvPr>
          <p:cNvPicPr>
            <a:picLocks noGrp="1" noChangeAspect="1"/>
          </p:cNvPicPr>
          <p:nvPr>
            <p:ph type="pic" sz="quarter" idx="24"/>
          </p:nvPr>
        </p:nvPicPr>
        <p:blipFill>
          <a:blip r:embed="rId4"/>
          <a:srcRect/>
          <a:stretch/>
        </p:blipFill>
        <p:spPr>
          <a:xfrm>
            <a:off x="10129805" y="2432537"/>
            <a:ext cx="1385749" cy="749864"/>
          </a:xfrm>
        </p:spPr>
      </p:pic>
      <p:sp>
        <p:nvSpPr>
          <p:cNvPr id="7" name="Slide Number Placeholder 6">
            <a:extLst>
              <a:ext uri="{FF2B5EF4-FFF2-40B4-BE49-F238E27FC236}">
                <a16:creationId xmlns:a16="http://schemas.microsoft.com/office/drawing/2014/main" id="{C7C944DD-F200-6B48-8A79-099A08992A35}"/>
              </a:ext>
            </a:extLst>
          </p:cNvPr>
          <p:cNvSpPr>
            <a:spLocks noGrp="1"/>
          </p:cNvSpPr>
          <p:nvPr>
            <p:ph type="sldNum" sz="quarter" idx="12"/>
          </p:nvPr>
        </p:nvSpPr>
        <p:spPr/>
        <p:txBody>
          <a:bodyPr/>
          <a:lstStyle/>
          <a:p>
            <a:fld id="{13D2E340-0663-474B-992C-9192B5C45E57}" type="slidenum">
              <a:rPr lang="en-US" smtClean="0"/>
              <a:t>3</a:t>
            </a:fld>
            <a:endParaRPr lang="en-US"/>
          </a:p>
        </p:txBody>
      </p:sp>
      <p:sp>
        <p:nvSpPr>
          <p:cNvPr id="8" name="TextBox 7">
            <a:extLst>
              <a:ext uri="{FF2B5EF4-FFF2-40B4-BE49-F238E27FC236}">
                <a16:creationId xmlns:a16="http://schemas.microsoft.com/office/drawing/2014/main" id="{48BE0320-7BF0-411F-B49B-F58D7CC4070E}"/>
              </a:ext>
            </a:extLst>
          </p:cNvPr>
          <p:cNvSpPr txBox="1"/>
          <p:nvPr/>
        </p:nvSpPr>
        <p:spPr>
          <a:xfrm>
            <a:off x="5954307" y="1068447"/>
            <a:ext cx="4932768" cy="461665"/>
          </a:xfrm>
          <a:prstGeom prst="rect">
            <a:avLst/>
          </a:prstGeom>
          <a:noFill/>
        </p:spPr>
        <p:txBody>
          <a:bodyPr wrap="square" rtlCol="0">
            <a:spAutoFit/>
          </a:bodyPr>
          <a:lstStyle/>
          <a:p>
            <a:r>
              <a:rPr lang="en-US" sz="2400" dirty="0"/>
              <a:t>WHY THE POOR DON’T SAVE MORE</a:t>
            </a:r>
          </a:p>
        </p:txBody>
      </p:sp>
    </p:spTree>
    <p:extLst>
      <p:ext uri="{BB962C8B-B14F-4D97-AF65-F5344CB8AC3E}">
        <p14:creationId xmlns:p14="http://schemas.microsoft.com/office/powerpoint/2010/main" val="170747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5BFF-A889-4B62-BCD4-168715A631DF}"/>
              </a:ext>
            </a:extLst>
          </p:cNvPr>
          <p:cNvSpPr>
            <a:spLocks noGrp="1"/>
          </p:cNvSpPr>
          <p:nvPr>
            <p:ph type="title"/>
          </p:nvPr>
        </p:nvSpPr>
        <p:spPr/>
        <p:txBody>
          <a:bodyPr/>
          <a:lstStyle/>
          <a:p>
            <a:r>
              <a:rPr lang="en-US" dirty="0"/>
              <a:t>Nudge Saving</a:t>
            </a:r>
          </a:p>
        </p:txBody>
      </p:sp>
      <p:sp>
        <p:nvSpPr>
          <p:cNvPr id="19" name="Content Placeholder 18">
            <a:extLst>
              <a:ext uri="{FF2B5EF4-FFF2-40B4-BE49-F238E27FC236}">
                <a16:creationId xmlns:a16="http://schemas.microsoft.com/office/drawing/2014/main" id="{C8822230-E7F6-4AEC-86F1-6874B8C03BA4}"/>
              </a:ext>
            </a:extLst>
          </p:cNvPr>
          <p:cNvSpPr>
            <a:spLocks noGrp="1"/>
          </p:cNvSpPr>
          <p:nvPr>
            <p:ph idx="1"/>
          </p:nvPr>
        </p:nvSpPr>
        <p:spPr>
          <a:xfrm>
            <a:off x="5162550" y="2019300"/>
            <a:ext cx="1944000" cy="2700000"/>
          </a:xfrm>
        </p:spPr>
        <p:txBody>
          <a:bodyPr/>
          <a:lstStyle/>
          <a:p>
            <a:r>
              <a:rPr lang="en-US" dirty="0"/>
              <a:t>Groups and community of Gullak frame Nudge of saving.</a:t>
            </a:r>
          </a:p>
        </p:txBody>
      </p:sp>
      <p:sp>
        <p:nvSpPr>
          <p:cNvPr id="20" name="Text Placeholder 19">
            <a:extLst>
              <a:ext uri="{FF2B5EF4-FFF2-40B4-BE49-F238E27FC236}">
                <a16:creationId xmlns:a16="http://schemas.microsoft.com/office/drawing/2014/main" id="{72DB73E6-C510-4010-99CD-13C274B57E5B}"/>
              </a:ext>
            </a:extLst>
          </p:cNvPr>
          <p:cNvSpPr>
            <a:spLocks noGrp="1"/>
          </p:cNvSpPr>
          <p:nvPr>
            <p:ph type="body" sz="quarter" idx="13"/>
          </p:nvPr>
        </p:nvSpPr>
        <p:spPr/>
        <p:txBody>
          <a:bodyPr/>
          <a:lstStyle/>
          <a:p>
            <a:r>
              <a:rPr lang="en-US" dirty="0"/>
              <a:t>Showing Live Total Saving amount in the </a:t>
            </a:r>
            <a:r>
              <a:rPr lang="en-US" dirty="0" err="1"/>
              <a:t>Gullak</a:t>
            </a:r>
            <a:r>
              <a:rPr lang="en-US" dirty="0"/>
              <a:t> product and their benefits.</a:t>
            </a:r>
          </a:p>
          <a:p>
            <a:endParaRPr lang="en-US" dirty="0"/>
          </a:p>
        </p:txBody>
      </p:sp>
      <p:sp>
        <p:nvSpPr>
          <p:cNvPr id="21" name="Text Placeholder 20">
            <a:extLst>
              <a:ext uri="{FF2B5EF4-FFF2-40B4-BE49-F238E27FC236}">
                <a16:creationId xmlns:a16="http://schemas.microsoft.com/office/drawing/2014/main" id="{F544916F-9E82-4943-9F03-05F7811ACC2E}"/>
              </a:ext>
            </a:extLst>
          </p:cNvPr>
          <p:cNvSpPr>
            <a:spLocks noGrp="1"/>
          </p:cNvSpPr>
          <p:nvPr>
            <p:ph type="body" sz="quarter" idx="14"/>
          </p:nvPr>
        </p:nvSpPr>
        <p:spPr>
          <a:xfrm>
            <a:off x="9428163" y="2019300"/>
            <a:ext cx="1943100" cy="2700000"/>
          </a:xfrm>
        </p:spPr>
        <p:txBody>
          <a:bodyPr/>
          <a:lstStyle/>
          <a:p>
            <a:r>
              <a:rPr lang="en-US" dirty="0"/>
              <a:t>New scheme, Insurance and Help features of </a:t>
            </a:r>
            <a:r>
              <a:rPr lang="en-US" dirty="0" err="1"/>
              <a:t>Gullak</a:t>
            </a:r>
            <a:r>
              <a:rPr lang="en-US" dirty="0"/>
              <a:t> support Nudge saving.</a:t>
            </a:r>
          </a:p>
          <a:p>
            <a:endParaRPr lang="en-US" dirty="0"/>
          </a:p>
        </p:txBody>
      </p:sp>
      <p:sp>
        <p:nvSpPr>
          <p:cNvPr id="22" name="Text Placeholder 21">
            <a:extLst>
              <a:ext uri="{FF2B5EF4-FFF2-40B4-BE49-F238E27FC236}">
                <a16:creationId xmlns:a16="http://schemas.microsoft.com/office/drawing/2014/main" id="{ADB68C1C-48A6-4CB6-AEB1-1B5B9EB9AA30}"/>
              </a:ext>
            </a:extLst>
          </p:cNvPr>
          <p:cNvSpPr>
            <a:spLocks noGrp="1"/>
          </p:cNvSpPr>
          <p:nvPr>
            <p:ph type="body" sz="quarter" idx="15"/>
          </p:nvPr>
        </p:nvSpPr>
        <p:spPr/>
        <p:txBody>
          <a:bodyPr/>
          <a:lstStyle/>
          <a:p>
            <a:r>
              <a:rPr lang="en-US"/>
              <a:t>1</a:t>
            </a:r>
          </a:p>
        </p:txBody>
      </p:sp>
      <p:sp>
        <p:nvSpPr>
          <p:cNvPr id="23" name="Text Placeholder 22">
            <a:extLst>
              <a:ext uri="{FF2B5EF4-FFF2-40B4-BE49-F238E27FC236}">
                <a16:creationId xmlns:a16="http://schemas.microsoft.com/office/drawing/2014/main" id="{3C345EEF-8EE2-4AFF-A515-F49E6FA7CAD4}"/>
              </a:ext>
            </a:extLst>
          </p:cNvPr>
          <p:cNvSpPr>
            <a:spLocks noGrp="1"/>
          </p:cNvSpPr>
          <p:nvPr>
            <p:ph type="body" sz="quarter" idx="16"/>
          </p:nvPr>
        </p:nvSpPr>
        <p:spPr/>
        <p:txBody>
          <a:bodyPr/>
          <a:lstStyle/>
          <a:p>
            <a:r>
              <a:rPr lang="en-US"/>
              <a:t>2</a:t>
            </a:r>
          </a:p>
        </p:txBody>
      </p:sp>
      <p:sp>
        <p:nvSpPr>
          <p:cNvPr id="24" name="Text Placeholder 23">
            <a:extLst>
              <a:ext uri="{FF2B5EF4-FFF2-40B4-BE49-F238E27FC236}">
                <a16:creationId xmlns:a16="http://schemas.microsoft.com/office/drawing/2014/main" id="{C3C9C68B-77C0-41C6-AE3E-6C1B595CDE75}"/>
              </a:ext>
            </a:extLst>
          </p:cNvPr>
          <p:cNvSpPr>
            <a:spLocks noGrp="1"/>
          </p:cNvSpPr>
          <p:nvPr>
            <p:ph type="body" sz="quarter" idx="17"/>
          </p:nvPr>
        </p:nvSpPr>
        <p:spPr/>
        <p:txBody>
          <a:bodyPr/>
          <a:lstStyle/>
          <a:p>
            <a:r>
              <a:rPr lang="en-US"/>
              <a:t>3</a:t>
            </a:r>
          </a:p>
        </p:txBody>
      </p:sp>
      <p:sp>
        <p:nvSpPr>
          <p:cNvPr id="16" name="Text Placeholder 15">
            <a:extLst>
              <a:ext uri="{FF2B5EF4-FFF2-40B4-BE49-F238E27FC236}">
                <a16:creationId xmlns:a16="http://schemas.microsoft.com/office/drawing/2014/main" id="{A761FA4B-43B9-4C0B-BD10-1127709C9786}"/>
              </a:ext>
            </a:extLst>
          </p:cNvPr>
          <p:cNvSpPr>
            <a:spLocks noGrp="1"/>
          </p:cNvSpPr>
          <p:nvPr>
            <p:ph type="body" sz="quarter" idx="18"/>
          </p:nvPr>
        </p:nvSpPr>
        <p:spPr>
          <a:xfrm>
            <a:off x="710484" y="2895600"/>
            <a:ext cx="3833906" cy="3077117"/>
          </a:xfrm>
        </p:spPr>
        <p:txBody>
          <a:bodyPr>
            <a:normAutofit/>
          </a:bodyPr>
          <a:lstStyle/>
          <a:p>
            <a:r>
              <a:rPr lang="en-US" dirty="0"/>
              <a:t>Always Rational is not possible for Human being, we are influenced by our environment.</a:t>
            </a:r>
          </a:p>
          <a:p>
            <a:r>
              <a:rPr lang="en-US" dirty="0"/>
              <a:t>Nudge in Saving is very key point to change the behavior of poor Vendors to save more, through Gullak “Save and safe” Community or Groups.   </a:t>
            </a:r>
          </a:p>
        </p:txBody>
      </p:sp>
      <p:sp>
        <p:nvSpPr>
          <p:cNvPr id="3" name="Slide Number Placeholder 2">
            <a:extLst>
              <a:ext uri="{FF2B5EF4-FFF2-40B4-BE49-F238E27FC236}">
                <a16:creationId xmlns:a16="http://schemas.microsoft.com/office/drawing/2014/main" id="{FC9047CD-1956-7146-971D-D05A280ACB28}"/>
              </a:ext>
            </a:extLst>
          </p:cNvPr>
          <p:cNvSpPr>
            <a:spLocks noGrp="1"/>
          </p:cNvSpPr>
          <p:nvPr>
            <p:ph type="sldNum" sz="quarter" idx="12"/>
          </p:nvPr>
        </p:nvSpPr>
        <p:spPr/>
        <p:txBody>
          <a:bodyPr/>
          <a:lstStyle/>
          <a:p>
            <a:fld id="{13D2E340-0663-474B-992C-9192B5C45E57}" type="slidenum">
              <a:rPr lang="en-US" smtClean="0"/>
              <a:t>4</a:t>
            </a:fld>
            <a:endParaRPr lang="en-US"/>
          </a:p>
        </p:txBody>
      </p:sp>
      <p:cxnSp>
        <p:nvCxnSpPr>
          <p:cNvPr id="5" name="Straight Connector 4">
            <a:extLst>
              <a:ext uri="{FF2B5EF4-FFF2-40B4-BE49-F238E27FC236}">
                <a16:creationId xmlns:a16="http://schemas.microsoft.com/office/drawing/2014/main" id="{75EAC7EA-A6C2-4176-99D1-399BC47DE5FE}"/>
              </a:ext>
            </a:extLst>
          </p:cNvPr>
          <p:cNvCxnSpPr/>
          <p:nvPr/>
        </p:nvCxnSpPr>
        <p:spPr>
          <a:xfrm>
            <a:off x="4686059" y="2818326"/>
            <a:ext cx="0" cy="3402169"/>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11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7F4D-F280-472F-9307-25B3E6BD88B5}"/>
              </a:ext>
            </a:extLst>
          </p:cNvPr>
          <p:cNvSpPr>
            <a:spLocks noGrp="1"/>
          </p:cNvSpPr>
          <p:nvPr>
            <p:ph type="title"/>
          </p:nvPr>
        </p:nvSpPr>
        <p:spPr>
          <a:xfrm>
            <a:off x="233966" y="-264570"/>
            <a:ext cx="3833906" cy="2221622"/>
          </a:xfrm>
        </p:spPr>
        <p:txBody>
          <a:bodyPr/>
          <a:lstStyle/>
          <a:p>
            <a:pPr algn="l"/>
            <a:r>
              <a:rPr lang="en-US" dirty="0"/>
              <a:t>Gullak – </a:t>
            </a:r>
            <a:r>
              <a:rPr lang="en-US" sz="3600" dirty="0"/>
              <a:t>“Save and Safe”</a:t>
            </a:r>
            <a:endParaRPr lang="en-US" dirty="0"/>
          </a:p>
        </p:txBody>
      </p:sp>
      <p:sp>
        <p:nvSpPr>
          <p:cNvPr id="4" name="Text Placeholder 3">
            <a:extLst>
              <a:ext uri="{FF2B5EF4-FFF2-40B4-BE49-F238E27FC236}">
                <a16:creationId xmlns:a16="http://schemas.microsoft.com/office/drawing/2014/main" id="{C1891695-E7DA-48AF-9EEB-86DA1F9BF74F}"/>
              </a:ext>
            </a:extLst>
          </p:cNvPr>
          <p:cNvSpPr>
            <a:spLocks noGrp="1"/>
          </p:cNvSpPr>
          <p:nvPr>
            <p:ph type="body" sz="quarter" idx="18"/>
          </p:nvPr>
        </p:nvSpPr>
        <p:spPr/>
        <p:txBody>
          <a:bodyPr/>
          <a:lstStyle/>
          <a:p>
            <a:r>
              <a:rPr lang="en-US" dirty="0"/>
              <a:t>Digital Revolution of Saving, a new method of ROSCAs.</a:t>
            </a:r>
          </a:p>
          <a:p>
            <a:endParaRPr lang="en-US" dirty="0"/>
          </a:p>
          <a:p>
            <a:r>
              <a:rPr lang="en-US" dirty="0"/>
              <a:t>- “Poor Economics” Written By Nobel laurate Abhijeet Banerjee and Esther </a:t>
            </a:r>
            <a:r>
              <a:rPr lang="en-US" dirty="0" err="1"/>
              <a:t>Duflo</a:t>
            </a:r>
            <a:r>
              <a:rPr lang="en-US" dirty="0"/>
              <a:t>.</a:t>
            </a:r>
          </a:p>
        </p:txBody>
      </p:sp>
      <p:sp>
        <p:nvSpPr>
          <p:cNvPr id="3" name="Slide Number Placeholder 2">
            <a:extLst>
              <a:ext uri="{FF2B5EF4-FFF2-40B4-BE49-F238E27FC236}">
                <a16:creationId xmlns:a16="http://schemas.microsoft.com/office/drawing/2014/main" id="{EB761CE6-695A-0941-954E-A6BD7E16386F}"/>
              </a:ext>
            </a:extLst>
          </p:cNvPr>
          <p:cNvSpPr>
            <a:spLocks noGrp="1"/>
          </p:cNvSpPr>
          <p:nvPr>
            <p:ph type="sldNum" sz="quarter" idx="12"/>
          </p:nvPr>
        </p:nvSpPr>
        <p:spPr/>
        <p:txBody>
          <a:bodyPr/>
          <a:lstStyle/>
          <a:p>
            <a:fld id="{13D2E340-0663-474B-992C-9192B5C45E57}" type="slidenum">
              <a:rPr lang="en-US" smtClean="0"/>
              <a:t>5</a:t>
            </a:fld>
            <a:endParaRPr lang="en-US" dirty="0"/>
          </a:p>
        </p:txBody>
      </p:sp>
      <p:sp>
        <p:nvSpPr>
          <p:cNvPr id="6" name="TextBox 5">
            <a:extLst>
              <a:ext uri="{FF2B5EF4-FFF2-40B4-BE49-F238E27FC236}">
                <a16:creationId xmlns:a16="http://schemas.microsoft.com/office/drawing/2014/main" id="{ABEDA7E6-1850-4089-8A45-4043539B819F}"/>
              </a:ext>
            </a:extLst>
          </p:cNvPr>
          <p:cNvSpPr txBox="1"/>
          <p:nvPr/>
        </p:nvSpPr>
        <p:spPr>
          <a:xfrm>
            <a:off x="5254580" y="231820"/>
            <a:ext cx="6800045" cy="8125301"/>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rgbClr val="C00000"/>
                </a:solidFill>
              </a:rPr>
              <a:t>ROSCAs(Rotating savings and credit association), </a:t>
            </a:r>
            <a:r>
              <a:rPr lang="en-US" dirty="0"/>
              <a:t>a concept mostly used in village where association for saving and credits are formed.</a:t>
            </a:r>
          </a:p>
          <a:p>
            <a:endParaRPr lang="en-US" dirty="0"/>
          </a:p>
          <a:p>
            <a:pPr marL="285750" indent="-285750">
              <a:buFont typeface="Wingdings" panose="05000000000000000000" pitchFamily="2" charset="2"/>
              <a:buChar char="v"/>
            </a:pPr>
            <a:r>
              <a:rPr lang="en-US" dirty="0"/>
              <a:t>Saving “Brick By Brick”, where person can save his money and avail credit according to his saving.</a:t>
            </a:r>
          </a:p>
          <a:p>
            <a:endParaRPr lang="en-US" dirty="0"/>
          </a:p>
          <a:p>
            <a:pPr marL="285750" indent="-285750">
              <a:buFont typeface="Wingdings" panose="05000000000000000000" pitchFamily="2" charset="2"/>
              <a:buChar char="v"/>
            </a:pPr>
            <a:r>
              <a:rPr lang="en-US" dirty="0"/>
              <a:t>Collectors at village level has appointed to collect money and save in bank on the name of that group and individual in Gullak- save and safe </a:t>
            </a:r>
            <a:r>
              <a:rPr lang="en-US" dirty="0" err="1"/>
              <a:t>Microsaving</a:t>
            </a:r>
            <a:r>
              <a:rPr lang="en-US" dirty="0"/>
              <a:t> scheme.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ROSCA at </a:t>
            </a:r>
            <a:r>
              <a:rPr lang="en-US" dirty="0">
                <a:solidFill>
                  <a:srgbClr val="C00000"/>
                </a:solidFill>
              </a:rPr>
              <a:t>pan level </a:t>
            </a:r>
            <a:r>
              <a:rPr lang="en-US" dirty="0"/>
              <a:t>through </a:t>
            </a:r>
            <a:r>
              <a:rPr lang="en-US" dirty="0">
                <a:solidFill>
                  <a:srgbClr val="C00000"/>
                </a:solidFill>
              </a:rPr>
              <a:t>digital platform </a:t>
            </a:r>
            <a:r>
              <a:rPr lang="en-US" dirty="0"/>
              <a:t>and awareness.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Group and community in the ROSCAs Make </a:t>
            </a:r>
            <a:r>
              <a:rPr lang="en-US" dirty="0">
                <a:solidFill>
                  <a:srgbClr val="C00000"/>
                </a:solidFill>
              </a:rPr>
              <a:t>nudging</a:t>
            </a:r>
            <a:r>
              <a:rPr lang="en-US" dirty="0"/>
              <a:t> in saving and promote to save more in poor. This encourage us to use </a:t>
            </a:r>
            <a:r>
              <a:rPr lang="en-US" dirty="0">
                <a:solidFill>
                  <a:srgbClr val="C00000"/>
                </a:solidFill>
              </a:rPr>
              <a:t>this group concept</a:t>
            </a:r>
            <a:r>
              <a:rPr lang="en-US" dirty="0"/>
              <a:t> in digital </a:t>
            </a:r>
            <a:r>
              <a:rPr lang="en-US" dirty="0" err="1"/>
              <a:t>Gullak</a:t>
            </a:r>
            <a:r>
              <a:rPr lang="en-US" dirty="0"/>
              <a:t> </a:t>
            </a:r>
            <a:r>
              <a:rPr lang="en-US" dirty="0" err="1"/>
              <a:t>microsaving</a:t>
            </a:r>
            <a:r>
              <a:rPr lang="en-US" dirty="0"/>
              <a:t> product.</a:t>
            </a:r>
          </a:p>
          <a:p>
            <a:endParaRPr lang="en-US" dirty="0"/>
          </a:p>
          <a:p>
            <a:pPr marL="285750" indent="-285750">
              <a:buFont typeface="Wingdings" panose="05000000000000000000" pitchFamily="2" charset="2"/>
              <a:buChar char="v"/>
            </a:pPr>
            <a:r>
              <a:rPr lang="en-US" dirty="0"/>
              <a:t>In </a:t>
            </a:r>
            <a:r>
              <a:rPr lang="en-US" dirty="0" err="1"/>
              <a:t>Gullak</a:t>
            </a:r>
            <a:r>
              <a:rPr lang="en-US" dirty="0"/>
              <a:t> </a:t>
            </a:r>
            <a:r>
              <a:rPr lang="en-US" dirty="0" err="1"/>
              <a:t>Microsaving</a:t>
            </a:r>
            <a:r>
              <a:rPr lang="en-US" dirty="0"/>
              <a:t> product, we are trying to use help from Digital platform to make community or group according to occupation and then that group save little amount on the daily or monthly basis through collector assigned by banks for this </a:t>
            </a:r>
            <a:r>
              <a:rPr lang="en-US" dirty="0" err="1"/>
              <a:t>microsaving</a:t>
            </a:r>
            <a:r>
              <a:rPr lang="en-US" dirty="0"/>
              <a:t> product.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29897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DA9A-F01A-481E-A192-F11CA07CCE35}"/>
              </a:ext>
            </a:extLst>
          </p:cNvPr>
          <p:cNvSpPr>
            <a:spLocks noGrp="1"/>
          </p:cNvSpPr>
          <p:nvPr>
            <p:ph type="title"/>
          </p:nvPr>
        </p:nvSpPr>
        <p:spPr>
          <a:xfrm>
            <a:off x="-12879" y="79159"/>
            <a:ext cx="4790477" cy="546809"/>
          </a:xfrm>
        </p:spPr>
        <p:txBody>
          <a:bodyPr>
            <a:noAutofit/>
          </a:bodyPr>
          <a:lstStyle/>
          <a:p>
            <a:r>
              <a:rPr lang="en-US" sz="2400" dirty="0"/>
              <a:t>Interface of Gullak and features</a:t>
            </a:r>
          </a:p>
        </p:txBody>
      </p:sp>
      <p:sp>
        <p:nvSpPr>
          <p:cNvPr id="3" name="Text Placeholder 2">
            <a:extLst>
              <a:ext uri="{FF2B5EF4-FFF2-40B4-BE49-F238E27FC236}">
                <a16:creationId xmlns:a16="http://schemas.microsoft.com/office/drawing/2014/main" id="{6DCC875B-FB79-4EB2-ACC0-A26593F489C1}"/>
              </a:ext>
            </a:extLst>
          </p:cNvPr>
          <p:cNvSpPr>
            <a:spLocks noGrp="1"/>
          </p:cNvSpPr>
          <p:nvPr>
            <p:ph type="body" sz="quarter" idx="18"/>
          </p:nvPr>
        </p:nvSpPr>
        <p:spPr/>
        <p:txBody>
          <a:bodyPr/>
          <a:lstStyle/>
          <a:p>
            <a:r>
              <a:rPr lang="en-US"/>
              <a:t>Share the awards and recognition awarded to him/her.</a:t>
            </a:r>
          </a:p>
        </p:txBody>
      </p:sp>
      <p:sp>
        <p:nvSpPr>
          <p:cNvPr id="4" name="Content Placeholder 3">
            <a:extLst>
              <a:ext uri="{FF2B5EF4-FFF2-40B4-BE49-F238E27FC236}">
                <a16:creationId xmlns:a16="http://schemas.microsoft.com/office/drawing/2014/main" id="{52ACB615-64CF-4226-B7EB-A7D9E8A800A2}"/>
              </a:ext>
            </a:extLst>
          </p:cNvPr>
          <p:cNvSpPr>
            <a:spLocks noGrp="1"/>
          </p:cNvSpPr>
          <p:nvPr>
            <p:ph idx="1"/>
          </p:nvPr>
        </p:nvSpPr>
        <p:spPr/>
        <p:txBody>
          <a:bodyPr/>
          <a:lstStyle/>
          <a:p>
            <a:r>
              <a:rPr lang="en-US" dirty="0"/>
              <a:t>Profile Has data of account and Personal data.</a:t>
            </a:r>
          </a:p>
        </p:txBody>
      </p:sp>
      <p:sp>
        <p:nvSpPr>
          <p:cNvPr id="5" name="Text Placeholder 4">
            <a:extLst>
              <a:ext uri="{FF2B5EF4-FFF2-40B4-BE49-F238E27FC236}">
                <a16:creationId xmlns:a16="http://schemas.microsoft.com/office/drawing/2014/main" id="{7CC704F7-10A3-438C-BF49-21B39AA5FD1F}"/>
              </a:ext>
            </a:extLst>
          </p:cNvPr>
          <p:cNvSpPr>
            <a:spLocks noGrp="1"/>
          </p:cNvSpPr>
          <p:nvPr>
            <p:ph type="body" sz="quarter" idx="13"/>
          </p:nvPr>
        </p:nvSpPr>
        <p:spPr>
          <a:xfrm>
            <a:off x="7295581" y="546799"/>
            <a:ext cx="1944000" cy="2700000"/>
          </a:xfrm>
        </p:spPr>
        <p:txBody>
          <a:bodyPr/>
          <a:lstStyle/>
          <a:p>
            <a:r>
              <a:rPr lang="en-US" dirty="0"/>
              <a:t>Account details and Saving details are here.</a:t>
            </a:r>
          </a:p>
        </p:txBody>
      </p:sp>
      <p:sp>
        <p:nvSpPr>
          <p:cNvPr id="6" name="Text Placeholder 5">
            <a:extLst>
              <a:ext uri="{FF2B5EF4-FFF2-40B4-BE49-F238E27FC236}">
                <a16:creationId xmlns:a16="http://schemas.microsoft.com/office/drawing/2014/main" id="{C0CB0B93-889C-4918-9E62-5E0470169619}"/>
              </a:ext>
            </a:extLst>
          </p:cNvPr>
          <p:cNvSpPr>
            <a:spLocks noGrp="1"/>
          </p:cNvSpPr>
          <p:nvPr>
            <p:ph type="body" sz="quarter" idx="14"/>
          </p:nvPr>
        </p:nvSpPr>
        <p:spPr>
          <a:xfrm>
            <a:off x="9428163" y="559678"/>
            <a:ext cx="1944450" cy="2700000"/>
          </a:xfrm>
        </p:spPr>
        <p:txBody>
          <a:bodyPr/>
          <a:lstStyle/>
          <a:p>
            <a:r>
              <a:rPr lang="en-US" dirty="0"/>
              <a:t>Credit details and how much credit you avail on your saving till now.</a:t>
            </a:r>
          </a:p>
        </p:txBody>
      </p:sp>
      <p:sp>
        <p:nvSpPr>
          <p:cNvPr id="7" name="Text Placeholder 6">
            <a:extLst>
              <a:ext uri="{FF2B5EF4-FFF2-40B4-BE49-F238E27FC236}">
                <a16:creationId xmlns:a16="http://schemas.microsoft.com/office/drawing/2014/main" id="{E818D25A-67F7-4CDC-A9F9-92E596277CD6}"/>
              </a:ext>
            </a:extLst>
          </p:cNvPr>
          <p:cNvSpPr>
            <a:spLocks noGrp="1"/>
          </p:cNvSpPr>
          <p:nvPr>
            <p:ph type="body" sz="quarter" idx="19"/>
          </p:nvPr>
        </p:nvSpPr>
        <p:spPr/>
        <p:txBody>
          <a:bodyPr>
            <a:normAutofit fontScale="92500" lnSpcReduction="20000"/>
          </a:bodyPr>
          <a:lstStyle/>
          <a:p>
            <a:r>
              <a:rPr lang="en-US" dirty="0"/>
              <a:t>Collectors to collect saving from village or from individuals are appointed on commission basis from Bank.</a:t>
            </a:r>
          </a:p>
        </p:txBody>
      </p:sp>
      <p:sp>
        <p:nvSpPr>
          <p:cNvPr id="8" name="Text Placeholder 7">
            <a:extLst>
              <a:ext uri="{FF2B5EF4-FFF2-40B4-BE49-F238E27FC236}">
                <a16:creationId xmlns:a16="http://schemas.microsoft.com/office/drawing/2014/main" id="{C78C2BF3-B597-4BD5-90B4-54EB9C2F6EE1}"/>
              </a:ext>
            </a:extLst>
          </p:cNvPr>
          <p:cNvSpPr>
            <a:spLocks noGrp="1"/>
          </p:cNvSpPr>
          <p:nvPr>
            <p:ph type="body" sz="quarter" idx="20"/>
          </p:nvPr>
        </p:nvSpPr>
        <p:spPr/>
        <p:txBody>
          <a:bodyPr/>
          <a:lstStyle/>
          <a:p>
            <a:r>
              <a:rPr lang="en-US" dirty="0"/>
              <a:t>Group details are the data of groups and their saving, one person can be in multiple groups.</a:t>
            </a:r>
          </a:p>
        </p:txBody>
      </p:sp>
      <p:sp>
        <p:nvSpPr>
          <p:cNvPr id="9" name="Text Placeholder 8">
            <a:extLst>
              <a:ext uri="{FF2B5EF4-FFF2-40B4-BE49-F238E27FC236}">
                <a16:creationId xmlns:a16="http://schemas.microsoft.com/office/drawing/2014/main" id="{1637545D-50F9-427A-9297-89D0C0CFAB4F}"/>
              </a:ext>
            </a:extLst>
          </p:cNvPr>
          <p:cNvSpPr>
            <a:spLocks noGrp="1"/>
          </p:cNvSpPr>
          <p:nvPr>
            <p:ph type="body" sz="quarter" idx="21"/>
          </p:nvPr>
        </p:nvSpPr>
        <p:spPr/>
        <p:txBody>
          <a:bodyPr/>
          <a:lstStyle/>
          <a:p>
            <a:r>
              <a:rPr lang="en-US" dirty="0"/>
              <a:t>Option for Insurance available in the portal at minimum cost.</a:t>
            </a:r>
          </a:p>
        </p:txBody>
      </p:sp>
      <p:pic>
        <p:nvPicPr>
          <p:cNvPr id="17" name="Picture Placeholder 16">
            <a:extLst>
              <a:ext uri="{FF2B5EF4-FFF2-40B4-BE49-F238E27FC236}">
                <a16:creationId xmlns:a16="http://schemas.microsoft.com/office/drawing/2014/main" id="{CA59F1EA-7BF1-46B0-8D92-7F28002EA8FF}"/>
              </a:ext>
            </a:extLst>
          </p:cNvPr>
          <p:cNvPicPr>
            <a:picLocks noGrp="1" noChangeAspect="1"/>
          </p:cNvPicPr>
          <p:nvPr>
            <p:ph type="pic" sz="quarter" idx="22"/>
          </p:nvPr>
        </p:nvPicPr>
        <p:blipFill>
          <a:blip r:embed="rId2"/>
          <a:srcRect l="19508" r="19508"/>
          <a:stretch/>
        </p:blipFill>
        <p:spPr>
          <a:xfrm>
            <a:off x="5648550" y="677484"/>
            <a:ext cx="972000" cy="972000"/>
          </a:xfrm>
        </p:spPr>
      </p:pic>
      <p:pic>
        <p:nvPicPr>
          <p:cNvPr id="19" name="Picture Placeholder 18">
            <a:extLst>
              <a:ext uri="{FF2B5EF4-FFF2-40B4-BE49-F238E27FC236}">
                <a16:creationId xmlns:a16="http://schemas.microsoft.com/office/drawing/2014/main" id="{AEA436B7-2654-4FEB-A48E-421EF9A9A0B6}"/>
              </a:ext>
            </a:extLst>
          </p:cNvPr>
          <p:cNvPicPr>
            <a:picLocks noGrp="1" noChangeAspect="1"/>
          </p:cNvPicPr>
          <p:nvPr>
            <p:ph type="pic" sz="quarter" idx="23"/>
          </p:nvPr>
        </p:nvPicPr>
        <p:blipFill rotWithShape="1">
          <a:blip r:embed="rId3"/>
          <a:srcRect l="15293" t="1" r="14403" b="-23992"/>
          <a:stretch/>
        </p:blipFill>
        <p:spPr>
          <a:xfrm>
            <a:off x="7688687" y="677483"/>
            <a:ext cx="1120462" cy="1141323"/>
          </a:xfrm>
        </p:spPr>
      </p:pic>
      <p:pic>
        <p:nvPicPr>
          <p:cNvPr id="21" name="Picture Placeholder 20">
            <a:extLst>
              <a:ext uri="{FF2B5EF4-FFF2-40B4-BE49-F238E27FC236}">
                <a16:creationId xmlns:a16="http://schemas.microsoft.com/office/drawing/2014/main" id="{7A368000-5E96-4DAA-B5E5-BDD2F634DBA4}"/>
              </a:ext>
            </a:extLst>
          </p:cNvPr>
          <p:cNvPicPr>
            <a:picLocks noGrp="1" noChangeAspect="1"/>
          </p:cNvPicPr>
          <p:nvPr>
            <p:ph type="pic" sz="quarter" idx="24"/>
          </p:nvPr>
        </p:nvPicPr>
        <p:blipFill rotWithShape="1">
          <a:blip r:embed="rId4"/>
          <a:srcRect l="21753" r="21753" b="-12120"/>
          <a:stretch/>
        </p:blipFill>
        <p:spPr>
          <a:xfrm>
            <a:off x="9914613" y="729000"/>
            <a:ext cx="972000" cy="1089806"/>
          </a:xfrm>
        </p:spPr>
      </p:pic>
      <p:pic>
        <p:nvPicPr>
          <p:cNvPr id="23" name="Picture Placeholder 22">
            <a:extLst>
              <a:ext uri="{FF2B5EF4-FFF2-40B4-BE49-F238E27FC236}">
                <a16:creationId xmlns:a16="http://schemas.microsoft.com/office/drawing/2014/main" id="{2F9CFDA8-BA9E-4328-B0A0-62AD1193A61A}"/>
              </a:ext>
            </a:extLst>
          </p:cNvPr>
          <p:cNvPicPr>
            <a:picLocks noGrp="1" noChangeAspect="1"/>
          </p:cNvPicPr>
          <p:nvPr>
            <p:ph type="pic" sz="quarter" idx="25"/>
          </p:nvPr>
        </p:nvPicPr>
        <p:blipFill rotWithShape="1">
          <a:blip r:embed="rId5"/>
          <a:srcRect l="10386" t="3975" r="10386" b="-3975"/>
          <a:stretch/>
        </p:blipFill>
        <p:spPr>
          <a:xfrm>
            <a:off x="5648550" y="3598324"/>
            <a:ext cx="972000" cy="972000"/>
          </a:xfrm>
        </p:spPr>
      </p:pic>
      <p:pic>
        <p:nvPicPr>
          <p:cNvPr id="25" name="Picture Placeholder 24">
            <a:extLst>
              <a:ext uri="{FF2B5EF4-FFF2-40B4-BE49-F238E27FC236}">
                <a16:creationId xmlns:a16="http://schemas.microsoft.com/office/drawing/2014/main" id="{D848E5F5-40CC-4937-BDFD-77AE052CF964}"/>
              </a:ext>
            </a:extLst>
          </p:cNvPr>
          <p:cNvPicPr>
            <a:picLocks noGrp="1" noChangeAspect="1"/>
          </p:cNvPicPr>
          <p:nvPr>
            <p:ph type="pic" sz="quarter" idx="26"/>
          </p:nvPr>
        </p:nvPicPr>
        <p:blipFill>
          <a:blip r:embed="rId6"/>
          <a:srcRect l="5025" r="5025"/>
          <a:stretch/>
        </p:blipFill>
        <p:spPr>
          <a:xfrm>
            <a:off x="7781581" y="3598323"/>
            <a:ext cx="972000" cy="972000"/>
          </a:xfrm>
        </p:spPr>
      </p:pic>
      <p:pic>
        <p:nvPicPr>
          <p:cNvPr id="27" name="Picture Placeholder 26">
            <a:extLst>
              <a:ext uri="{FF2B5EF4-FFF2-40B4-BE49-F238E27FC236}">
                <a16:creationId xmlns:a16="http://schemas.microsoft.com/office/drawing/2014/main" id="{5CF2F104-BBB7-4069-B6BF-9A845C32FDC0}"/>
              </a:ext>
            </a:extLst>
          </p:cNvPr>
          <p:cNvPicPr>
            <a:picLocks noGrp="1" noChangeAspect="1"/>
          </p:cNvPicPr>
          <p:nvPr>
            <p:ph type="pic" sz="quarter" idx="27"/>
          </p:nvPr>
        </p:nvPicPr>
        <p:blipFill rotWithShape="1">
          <a:blip r:embed="rId7"/>
          <a:srcRect l="10480" r="11500" b="-14747"/>
          <a:stretch/>
        </p:blipFill>
        <p:spPr>
          <a:xfrm>
            <a:off x="9914613" y="3598322"/>
            <a:ext cx="984879" cy="1115345"/>
          </a:xfrm>
        </p:spPr>
      </p:pic>
      <p:sp>
        <p:nvSpPr>
          <p:cNvPr id="10" name="Slide Number Placeholder 9">
            <a:extLst>
              <a:ext uri="{FF2B5EF4-FFF2-40B4-BE49-F238E27FC236}">
                <a16:creationId xmlns:a16="http://schemas.microsoft.com/office/drawing/2014/main" id="{EC7ECEE9-580B-8B4A-919F-4C04337CEC51}"/>
              </a:ext>
            </a:extLst>
          </p:cNvPr>
          <p:cNvSpPr>
            <a:spLocks noGrp="1"/>
          </p:cNvSpPr>
          <p:nvPr>
            <p:ph type="sldNum" sz="quarter" idx="12"/>
          </p:nvPr>
        </p:nvSpPr>
        <p:spPr/>
        <p:txBody>
          <a:bodyPr/>
          <a:lstStyle/>
          <a:p>
            <a:fld id="{13D2E340-0663-474B-992C-9192B5C45E57}" type="slidenum">
              <a:rPr lang="en-US" smtClean="0"/>
              <a:t>6</a:t>
            </a:fld>
            <a:endParaRPr lang="en-US"/>
          </a:p>
        </p:txBody>
      </p:sp>
      <p:pic>
        <p:nvPicPr>
          <p:cNvPr id="12" name="Picture 11">
            <a:extLst>
              <a:ext uri="{FF2B5EF4-FFF2-40B4-BE49-F238E27FC236}">
                <a16:creationId xmlns:a16="http://schemas.microsoft.com/office/drawing/2014/main" id="{A4B2A5DC-8DF0-4025-BD94-4CD0AD267369}"/>
              </a:ext>
            </a:extLst>
          </p:cNvPr>
          <p:cNvPicPr>
            <a:picLocks noChangeAspect="1"/>
          </p:cNvPicPr>
          <p:nvPr/>
        </p:nvPicPr>
        <p:blipFill>
          <a:blip r:embed="rId8"/>
          <a:stretch>
            <a:fillRect/>
          </a:stretch>
        </p:blipFill>
        <p:spPr>
          <a:xfrm>
            <a:off x="270457" y="848040"/>
            <a:ext cx="4402972" cy="5913752"/>
          </a:xfrm>
          <a:prstGeom prst="rect">
            <a:avLst/>
          </a:prstGeom>
        </p:spPr>
      </p:pic>
    </p:spTree>
    <p:extLst>
      <p:ext uri="{BB962C8B-B14F-4D97-AF65-F5344CB8AC3E}">
        <p14:creationId xmlns:p14="http://schemas.microsoft.com/office/powerpoint/2010/main" val="3289796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49A4-3C6D-446F-8655-13E197FE3BD4}"/>
              </a:ext>
            </a:extLst>
          </p:cNvPr>
          <p:cNvSpPr>
            <a:spLocks noGrp="1"/>
          </p:cNvSpPr>
          <p:nvPr>
            <p:ph type="title"/>
          </p:nvPr>
        </p:nvSpPr>
        <p:spPr/>
        <p:txBody>
          <a:bodyPr>
            <a:normAutofit/>
          </a:bodyPr>
          <a:lstStyle/>
          <a:p>
            <a:r>
              <a:rPr lang="en-US" dirty="0"/>
              <a:t>Features of Gullak- </a:t>
            </a:r>
            <a:br>
              <a:rPr lang="en-US" dirty="0"/>
            </a:br>
            <a:r>
              <a:rPr lang="en-US" sz="2400" dirty="0"/>
              <a:t>“Save and Safe”</a:t>
            </a:r>
            <a:endParaRPr lang="en-US" dirty="0"/>
          </a:p>
        </p:txBody>
      </p:sp>
      <p:sp>
        <p:nvSpPr>
          <p:cNvPr id="3" name="Slide Number Placeholder 2">
            <a:extLst>
              <a:ext uri="{FF2B5EF4-FFF2-40B4-BE49-F238E27FC236}">
                <a16:creationId xmlns:a16="http://schemas.microsoft.com/office/drawing/2014/main" id="{BD214897-A377-44DA-8805-4A88F61EBCAC}"/>
              </a:ext>
            </a:extLst>
          </p:cNvPr>
          <p:cNvSpPr>
            <a:spLocks noGrp="1"/>
          </p:cNvSpPr>
          <p:nvPr>
            <p:ph type="sldNum" sz="quarter" idx="12"/>
          </p:nvPr>
        </p:nvSpPr>
        <p:spPr/>
        <p:txBody>
          <a:bodyPr/>
          <a:lstStyle/>
          <a:p>
            <a:fld id="{13D2E340-0663-474B-992C-9192B5C45E57}" type="slidenum">
              <a:rPr lang="en-US" noProof="0" smtClean="0"/>
              <a:t>7</a:t>
            </a:fld>
            <a:endParaRPr lang="en-US" noProof="0"/>
          </a:p>
        </p:txBody>
      </p:sp>
      <p:sp>
        <p:nvSpPr>
          <p:cNvPr id="4" name="Text Placeholder 3">
            <a:extLst>
              <a:ext uri="{FF2B5EF4-FFF2-40B4-BE49-F238E27FC236}">
                <a16:creationId xmlns:a16="http://schemas.microsoft.com/office/drawing/2014/main" id="{9938E985-FF5D-4914-A578-D219FA4469D0}"/>
              </a:ext>
            </a:extLst>
          </p:cNvPr>
          <p:cNvSpPr>
            <a:spLocks noGrp="1"/>
          </p:cNvSpPr>
          <p:nvPr>
            <p:ph type="body" sz="quarter" idx="18"/>
          </p:nvPr>
        </p:nvSpPr>
        <p:spPr>
          <a:xfrm>
            <a:off x="762000" y="3442409"/>
            <a:ext cx="3842550" cy="2855913"/>
          </a:xfrm>
        </p:spPr>
        <p:txBody>
          <a:bodyPr/>
          <a:lstStyle/>
          <a:p>
            <a:r>
              <a:rPr lang="en-US" dirty="0"/>
              <a:t>Saving is art of management.</a:t>
            </a:r>
          </a:p>
          <a:p>
            <a:r>
              <a:rPr lang="en-US" dirty="0"/>
              <a:t>- N.K. Upadhyay</a:t>
            </a:r>
          </a:p>
        </p:txBody>
      </p:sp>
      <p:sp>
        <p:nvSpPr>
          <p:cNvPr id="5" name="TextBox 4">
            <a:extLst>
              <a:ext uri="{FF2B5EF4-FFF2-40B4-BE49-F238E27FC236}">
                <a16:creationId xmlns:a16="http://schemas.microsoft.com/office/drawing/2014/main" id="{D4E7AC93-EB10-4945-9DE9-D69714BA65D8}"/>
              </a:ext>
            </a:extLst>
          </p:cNvPr>
          <p:cNvSpPr txBox="1"/>
          <p:nvPr/>
        </p:nvSpPr>
        <p:spPr>
          <a:xfrm>
            <a:off x="5409126" y="309092"/>
            <a:ext cx="5756857" cy="8956298"/>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rgbClr val="C00000"/>
                </a:solidFill>
              </a:rPr>
              <a:t>Groups and communities of same occupation</a:t>
            </a:r>
            <a:r>
              <a:rPr lang="en-US" dirty="0"/>
              <a:t>: Help to Nudge the behavior of saving.</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One member can be in </a:t>
            </a:r>
            <a:r>
              <a:rPr lang="en-US" dirty="0">
                <a:solidFill>
                  <a:srgbClr val="C00000"/>
                </a:solidFill>
              </a:rPr>
              <a:t>multiple group</a:t>
            </a:r>
            <a:r>
              <a:rPr lang="en-US" dirty="0"/>
              <a:t>: Help to save more.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solidFill>
                  <a:srgbClr val="C00000"/>
                </a:solidFill>
              </a:rPr>
              <a:t>Saving makes better credit opportunity</a:t>
            </a:r>
            <a:r>
              <a:rPr lang="en-US" dirty="0"/>
              <a:t>: On your saving you can avail credit as happened in local clubs (SHG) of saving and credit goes to rotational basis.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solidFill>
                  <a:srgbClr val="C00000"/>
                </a:solidFill>
              </a:rPr>
              <a:t>Help and support</a:t>
            </a:r>
            <a:r>
              <a:rPr lang="en-US" dirty="0"/>
              <a:t>: This makes transparency and effectiveness of this product.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solidFill>
                  <a:srgbClr val="C00000"/>
                </a:solidFill>
              </a:rPr>
              <a:t>Insurance schemes </a:t>
            </a:r>
            <a:r>
              <a:rPr lang="en-US" dirty="0"/>
              <a:t>directly came under this product as per the occupation and eligibility. Which further acts as nudge for saving.</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Nearby collectors are Jan </a:t>
            </a:r>
            <a:r>
              <a:rPr lang="en-US" dirty="0" err="1"/>
              <a:t>seva</a:t>
            </a:r>
            <a:r>
              <a:rPr lang="en-US" dirty="0"/>
              <a:t> </a:t>
            </a:r>
            <a:r>
              <a:rPr lang="en-US" dirty="0" err="1"/>
              <a:t>kendra</a:t>
            </a:r>
            <a:r>
              <a:rPr lang="en-US" dirty="0"/>
              <a:t>, general assigned worker from bank (</a:t>
            </a:r>
            <a:r>
              <a:rPr lang="en-US" dirty="0">
                <a:solidFill>
                  <a:srgbClr val="C00000"/>
                </a:solidFill>
              </a:rPr>
              <a:t>Bank Mitra</a:t>
            </a:r>
            <a:r>
              <a:rPr lang="en-US" dirty="0"/>
              <a:t>) to promote saving behavior.</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2875514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4B28-44AF-4F0C-8F9E-04308C0850EA}"/>
              </a:ext>
            </a:extLst>
          </p:cNvPr>
          <p:cNvSpPr>
            <a:spLocks noGrp="1"/>
          </p:cNvSpPr>
          <p:nvPr>
            <p:ph type="title"/>
          </p:nvPr>
        </p:nvSpPr>
        <p:spPr/>
        <p:txBody>
          <a:bodyPr/>
          <a:lstStyle/>
          <a:p>
            <a:r>
              <a:rPr lang="en-US" dirty="0"/>
              <a:t>Credit Features</a:t>
            </a:r>
          </a:p>
        </p:txBody>
      </p:sp>
      <p:sp>
        <p:nvSpPr>
          <p:cNvPr id="3" name="Slide Number Placeholder 2">
            <a:extLst>
              <a:ext uri="{FF2B5EF4-FFF2-40B4-BE49-F238E27FC236}">
                <a16:creationId xmlns:a16="http://schemas.microsoft.com/office/drawing/2014/main" id="{ABEF8F5A-84CD-4922-94C6-93F312461C29}"/>
              </a:ext>
            </a:extLst>
          </p:cNvPr>
          <p:cNvSpPr>
            <a:spLocks noGrp="1"/>
          </p:cNvSpPr>
          <p:nvPr>
            <p:ph type="sldNum" sz="quarter" idx="12"/>
          </p:nvPr>
        </p:nvSpPr>
        <p:spPr/>
        <p:txBody>
          <a:bodyPr/>
          <a:lstStyle/>
          <a:p>
            <a:fld id="{13D2E340-0663-474B-992C-9192B5C45E57}" type="slidenum">
              <a:rPr lang="en-US" noProof="0" smtClean="0"/>
              <a:t>8</a:t>
            </a:fld>
            <a:endParaRPr lang="en-US" noProof="0"/>
          </a:p>
        </p:txBody>
      </p:sp>
      <p:sp>
        <p:nvSpPr>
          <p:cNvPr id="4" name="Text Placeholder 3">
            <a:extLst>
              <a:ext uri="{FF2B5EF4-FFF2-40B4-BE49-F238E27FC236}">
                <a16:creationId xmlns:a16="http://schemas.microsoft.com/office/drawing/2014/main" id="{56E9C805-EDF4-4299-B585-3718B6BEA5AD}"/>
              </a:ext>
            </a:extLst>
          </p:cNvPr>
          <p:cNvSpPr>
            <a:spLocks noGrp="1"/>
          </p:cNvSpPr>
          <p:nvPr>
            <p:ph type="body" sz="quarter" idx="18"/>
          </p:nvPr>
        </p:nvSpPr>
        <p:spPr/>
        <p:txBody>
          <a:bodyPr/>
          <a:lstStyle/>
          <a:p>
            <a:r>
              <a:rPr lang="en-US" dirty="0"/>
              <a:t>Credit is one of the feature of </a:t>
            </a:r>
            <a:r>
              <a:rPr lang="en-US" dirty="0" err="1"/>
              <a:t>Gullak</a:t>
            </a:r>
            <a:r>
              <a:rPr lang="en-US" dirty="0"/>
              <a:t>.</a:t>
            </a:r>
          </a:p>
        </p:txBody>
      </p:sp>
      <p:sp>
        <p:nvSpPr>
          <p:cNvPr id="5" name="TextBox 4">
            <a:extLst>
              <a:ext uri="{FF2B5EF4-FFF2-40B4-BE49-F238E27FC236}">
                <a16:creationId xmlns:a16="http://schemas.microsoft.com/office/drawing/2014/main" id="{B2820FFF-6D39-4874-92C0-FBE140AE87BC}"/>
              </a:ext>
            </a:extLst>
          </p:cNvPr>
          <p:cNvSpPr txBox="1"/>
          <p:nvPr/>
        </p:nvSpPr>
        <p:spPr>
          <a:xfrm>
            <a:off x="4958660" y="379043"/>
            <a:ext cx="6877319" cy="5632311"/>
          </a:xfrm>
          <a:prstGeom prst="rect">
            <a:avLst/>
          </a:prstGeom>
          <a:noFill/>
        </p:spPr>
        <p:txBody>
          <a:bodyPr wrap="square" rtlCol="0">
            <a:spAutoFit/>
          </a:bodyPr>
          <a:lstStyle/>
          <a:p>
            <a:pPr marL="285750" indent="-285750">
              <a:buFont typeface="Wingdings" panose="05000000000000000000" pitchFamily="2" charset="2"/>
              <a:buChar char="v"/>
            </a:pPr>
            <a:r>
              <a:rPr lang="en-US" sz="2400" dirty="0"/>
              <a:t>Credit is based on the saving of individual, as individual save more can avail more credit.</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Overdraft Facilities (90%-95% of savings) can be introduced in our credit facility as on </a:t>
            </a:r>
            <a:r>
              <a:rPr lang="en-US" sz="2400" dirty="0" err="1"/>
              <a:t>Microsaving</a:t>
            </a:r>
            <a:r>
              <a:rPr lang="en-US" sz="2400" dirty="0"/>
              <a:t>.</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 then Overdraft facilities reduced the rate of interest of credit:</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Interest= Interest of credit – interest of saving</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Then interest could be range between (0.5%- 2.0%)</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endParaRPr lang="en-US" sz="2400" dirty="0"/>
          </a:p>
        </p:txBody>
      </p:sp>
    </p:spTree>
    <p:extLst>
      <p:ext uri="{BB962C8B-B14F-4D97-AF65-F5344CB8AC3E}">
        <p14:creationId xmlns:p14="http://schemas.microsoft.com/office/powerpoint/2010/main" val="103847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771E-7600-4B13-93E5-82A206405FB4}"/>
              </a:ext>
            </a:extLst>
          </p:cNvPr>
          <p:cNvSpPr>
            <a:spLocks noGrp="1"/>
          </p:cNvSpPr>
          <p:nvPr>
            <p:ph type="title"/>
          </p:nvPr>
        </p:nvSpPr>
        <p:spPr>
          <a:xfrm>
            <a:off x="268607" y="191666"/>
            <a:ext cx="4211390" cy="1699475"/>
          </a:xfrm>
        </p:spPr>
        <p:txBody>
          <a:bodyPr>
            <a:noAutofit/>
          </a:bodyPr>
          <a:lstStyle/>
          <a:p>
            <a:r>
              <a:rPr lang="en-US" sz="6000" dirty="0"/>
              <a:t>	Benefits</a:t>
            </a:r>
          </a:p>
        </p:txBody>
      </p:sp>
      <p:sp>
        <p:nvSpPr>
          <p:cNvPr id="3" name="Slide Number Placeholder 2">
            <a:extLst>
              <a:ext uri="{FF2B5EF4-FFF2-40B4-BE49-F238E27FC236}">
                <a16:creationId xmlns:a16="http://schemas.microsoft.com/office/drawing/2014/main" id="{8D2AEF0E-7A14-4D5A-92B9-4ED9EB9CF75B}"/>
              </a:ext>
            </a:extLst>
          </p:cNvPr>
          <p:cNvSpPr>
            <a:spLocks noGrp="1"/>
          </p:cNvSpPr>
          <p:nvPr>
            <p:ph type="sldNum" sz="quarter" idx="12"/>
          </p:nvPr>
        </p:nvSpPr>
        <p:spPr/>
        <p:txBody>
          <a:bodyPr/>
          <a:lstStyle/>
          <a:p>
            <a:fld id="{13D2E340-0663-474B-992C-9192B5C45E57}" type="slidenum">
              <a:rPr lang="en-US" noProof="0" smtClean="0"/>
              <a:t>9</a:t>
            </a:fld>
            <a:endParaRPr lang="en-US" noProof="0"/>
          </a:p>
        </p:txBody>
      </p:sp>
      <p:sp>
        <p:nvSpPr>
          <p:cNvPr id="5" name="TextBox 4">
            <a:extLst>
              <a:ext uri="{FF2B5EF4-FFF2-40B4-BE49-F238E27FC236}">
                <a16:creationId xmlns:a16="http://schemas.microsoft.com/office/drawing/2014/main" id="{79076780-4A43-4913-B9D3-176D2A13FE8D}"/>
              </a:ext>
            </a:extLst>
          </p:cNvPr>
          <p:cNvSpPr txBox="1"/>
          <p:nvPr/>
        </p:nvSpPr>
        <p:spPr>
          <a:xfrm>
            <a:off x="5061396" y="191666"/>
            <a:ext cx="6645341" cy="6555641"/>
          </a:xfrm>
          <a:prstGeom prst="rect">
            <a:avLst/>
          </a:prstGeom>
          <a:noFill/>
        </p:spPr>
        <p:txBody>
          <a:bodyPr wrap="square" rtlCol="0">
            <a:spAutoFit/>
          </a:bodyPr>
          <a:lstStyle/>
          <a:p>
            <a:pPr marL="285750" indent="-285750">
              <a:buFont typeface="Wingdings" panose="05000000000000000000" pitchFamily="2" charset="2"/>
              <a:buChar char="v"/>
            </a:pPr>
            <a:r>
              <a:rPr lang="en-US" sz="2000" dirty="0">
                <a:solidFill>
                  <a:srgbClr val="C00000"/>
                </a:solidFill>
              </a:rPr>
              <a:t>Save Brick by Brick</a:t>
            </a:r>
            <a:r>
              <a:rPr lang="en-US" sz="2000" dirty="0"/>
              <a:t>, which means saving small amount is possible through </a:t>
            </a:r>
            <a:r>
              <a:rPr lang="en-US" sz="2000" dirty="0" err="1"/>
              <a:t>Gullak</a:t>
            </a:r>
            <a:r>
              <a:rPr lang="en-US" sz="2000" dirty="0"/>
              <a:t>.</a:t>
            </a:r>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err="1"/>
              <a:t>Microsaving</a:t>
            </a:r>
            <a:r>
              <a:rPr lang="en-US" sz="2000" dirty="0"/>
              <a:t> has not seen much development in </a:t>
            </a:r>
            <a:r>
              <a:rPr lang="en-US" sz="2000" dirty="0">
                <a:solidFill>
                  <a:srgbClr val="C00000"/>
                </a:solidFill>
              </a:rPr>
              <a:t>Digital platform</a:t>
            </a:r>
            <a:r>
              <a:rPr lang="en-US" sz="2000" dirty="0"/>
              <a:t>, </a:t>
            </a:r>
            <a:r>
              <a:rPr lang="en-US" sz="2000" dirty="0" err="1"/>
              <a:t>Gullak</a:t>
            </a:r>
            <a:r>
              <a:rPr lang="en-US" sz="2000" dirty="0"/>
              <a:t> is way that connect you through Pan global community and groups who saved in traditional way through Clubs.</a:t>
            </a:r>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a:solidFill>
                  <a:srgbClr val="C00000"/>
                </a:solidFill>
              </a:rPr>
              <a:t>Similar occupational</a:t>
            </a:r>
            <a:r>
              <a:rPr lang="en-US" sz="2000" dirty="0"/>
              <a:t> groups leads to growth in saving of individual due to </a:t>
            </a:r>
            <a:r>
              <a:rPr lang="en-US" sz="2000" dirty="0">
                <a:solidFill>
                  <a:srgbClr val="C00000"/>
                </a:solidFill>
              </a:rPr>
              <a:t>competition</a:t>
            </a:r>
            <a:r>
              <a:rPr lang="en-US" sz="2000" dirty="0"/>
              <a:t> in their similar business.</a:t>
            </a:r>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a:t>Digital Interface make saving more </a:t>
            </a:r>
            <a:r>
              <a:rPr lang="en-US" sz="2000" dirty="0">
                <a:solidFill>
                  <a:srgbClr val="C00000"/>
                </a:solidFill>
              </a:rPr>
              <a:t>transparent, Efficient </a:t>
            </a:r>
            <a:r>
              <a:rPr lang="en-US" sz="2000" dirty="0"/>
              <a:t>and promote feeling of saving.</a:t>
            </a:r>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a:t>Saving Acts as </a:t>
            </a:r>
            <a:r>
              <a:rPr lang="en-US" sz="2000" dirty="0">
                <a:solidFill>
                  <a:srgbClr val="C00000"/>
                </a:solidFill>
              </a:rPr>
              <a:t>multiplier effect </a:t>
            </a:r>
            <a:r>
              <a:rPr lang="en-US" sz="2000" dirty="0"/>
              <a:t>for getting credit and insurance.</a:t>
            </a:r>
          </a:p>
          <a:p>
            <a:pPr marL="285750" indent="-285750">
              <a:buFont typeface="Wingdings" panose="05000000000000000000" pitchFamily="2" charset="2"/>
              <a:buChar char="v"/>
            </a:pPr>
            <a:endParaRPr lang="en-US" sz="2000" dirty="0"/>
          </a:p>
          <a:p>
            <a:pPr marL="285750" indent="-285750">
              <a:buFont typeface="Wingdings" panose="05000000000000000000" pitchFamily="2" charset="2"/>
              <a:buChar char="v"/>
            </a:pPr>
            <a:r>
              <a:rPr lang="en-US" sz="2000" dirty="0"/>
              <a:t>All banks has similar, </a:t>
            </a:r>
            <a:r>
              <a:rPr lang="en-US" sz="2000" dirty="0">
                <a:solidFill>
                  <a:srgbClr val="C00000"/>
                </a:solidFill>
              </a:rPr>
              <a:t>one common interface </a:t>
            </a:r>
            <a:r>
              <a:rPr lang="en-US" sz="2000" dirty="0"/>
              <a:t>or one common product </a:t>
            </a:r>
            <a:r>
              <a:rPr lang="en-US" sz="2000" dirty="0" err="1"/>
              <a:t>Gullak</a:t>
            </a:r>
            <a:r>
              <a:rPr lang="en-US" sz="2000" dirty="0"/>
              <a:t> for all accounts which leads to one stage for all individual from </a:t>
            </a:r>
            <a:r>
              <a:rPr lang="en-US" sz="2000" dirty="0">
                <a:solidFill>
                  <a:srgbClr val="C00000"/>
                </a:solidFill>
              </a:rPr>
              <a:t>different bank accounts</a:t>
            </a:r>
            <a:r>
              <a:rPr lang="en-US" sz="2000" dirty="0"/>
              <a:t>.</a:t>
            </a:r>
          </a:p>
          <a:p>
            <a:r>
              <a:rPr lang="en-US" sz="2000" dirty="0"/>
              <a:t> </a:t>
            </a:r>
          </a:p>
        </p:txBody>
      </p:sp>
      <p:pic>
        <p:nvPicPr>
          <p:cNvPr id="7" name="Picture 6">
            <a:extLst>
              <a:ext uri="{FF2B5EF4-FFF2-40B4-BE49-F238E27FC236}">
                <a16:creationId xmlns:a16="http://schemas.microsoft.com/office/drawing/2014/main" id="{5ACDEDE1-5370-4534-ADC6-0D65965D5506}"/>
              </a:ext>
            </a:extLst>
          </p:cNvPr>
          <p:cNvPicPr>
            <a:picLocks noChangeAspect="1"/>
          </p:cNvPicPr>
          <p:nvPr/>
        </p:nvPicPr>
        <p:blipFill>
          <a:blip r:embed="rId2"/>
          <a:stretch>
            <a:fillRect/>
          </a:stretch>
        </p:blipFill>
        <p:spPr>
          <a:xfrm>
            <a:off x="1633767" y="4756161"/>
            <a:ext cx="2859109" cy="1396049"/>
          </a:xfrm>
          <a:prstGeom prst="rect">
            <a:avLst/>
          </a:prstGeom>
        </p:spPr>
      </p:pic>
    </p:spTree>
    <p:extLst>
      <p:ext uri="{BB962C8B-B14F-4D97-AF65-F5344CB8AC3E}">
        <p14:creationId xmlns:p14="http://schemas.microsoft.com/office/powerpoint/2010/main" val="3922302517"/>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5175639_Biography_presentation_cr - v2" id="{A01E65BC-612A-475B-B592-779A440066C3}" vid="{453437E2-1A5B-4416-AE85-AE3C10623C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B4AFBF-E012-4607-B95C-D9E661912A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77EC923-6023-4411-8330-A0042153EED3}">
  <ds:schemaRefs>
    <ds:schemaRef ds:uri="http://schemas.microsoft.com/sharepoint/v3/contenttype/forms"/>
  </ds:schemaRefs>
</ds:datastoreItem>
</file>

<file path=customXml/itemProps3.xml><?xml version="1.0" encoding="utf-8"?>
<ds:datastoreItem xmlns:ds="http://schemas.openxmlformats.org/officeDocument/2006/customXml" ds:itemID="{B60E032F-2E55-4A86-BB2D-1A317C6429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Biography presentation</Template>
  <TotalTime>1084</TotalTime>
  <Words>1157</Words>
  <Application>Microsoft Office PowerPoint</Application>
  <PresentationFormat>Widescreen</PresentationFormat>
  <Paragraphs>140</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Schoolbook</vt:lpstr>
      <vt:lpstr>Corbel</vt:lpstr>
      <vt:lpstr>Wingdings</vt:lpstr>
      <vt:lpstr>Headlines</vt:lpstr>
      <vt:lpstr>PowerPoint Presentation</vt:lpstr>
      <vt:lpstr> GULLAK-“SAVE&amp;SAFE”</vt:lpstr>
      <vt:lpstr>Micro-saving</vt:lpstr>
      <vt:lpstr>Nudge Saving</vt:lpstr>
      <vt:lpstr>Gullak – “Save and Safe”</vt:lpstr>
      <vt:lpstr>Interface of Gullak and features</vt:lpstr>
      <vt:lpstr>Features of Gullak-  “Save and Safe”</vt:lpstr>
      <vt:lpstr>Credit Features</vt:lpstr>
      <vt:lpstr> Benefits</vt:lpstr>
      <vt:lpstr>Challenges and solutions</vt:lpstr>
      <vt:lpstr>Policy and Regulation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SAVE&amp;SAFE</dc:title>
  <dc:creator>Nishant Upadhyay</dc:creator>
  <cp:lastModifiedBy>Nishant Upadhyay</cp:lastModifiedBy>
  <cp:revision>41</cp:revision>
  <dcterms:created xsi:type="dcterms:W3CDTF">2021-04-23T10:05:05Z</dcterms:created>
  <dcterms:modified xsi:type="dcterms:W3CDTF">2021-12-25T14:38:30Z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